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8"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320" r:id="rId41"/>
    <p:sldId id="297" r:id="rId42"/>
    <p:sldId id="299" r:id="rId43"/>
    <p:sldId id="298"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5" r:id="rId57"/>
    <p:sldId id="319" r:id="rId58"/>
    <p:sldId id="316" r:id="rId59"/>
    <p:sldId id="317" r:id="rId60"/>
    <p:sldId id="318" r:id="rId61"/>
    <p:sldId id="321"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1" d="100"/>
          <a:sy n="111" d="100"/>
        </p:scale>
        <p:origin x="456" y="96"/>
      </p:cViewPr>
      <p:guideLst>
        <p:guide orient="horz" pos="2160"/>
        <p:guide pos="3840"/>
      </p:guideLst>
    </p:cSldViewPr>
  </p:slideViewPr>
  <p:notesTextViewPr>
    <p:cViewPr>
      <p:scale>
        <a:sx n="1" d="1"/>
        <a:sy n="1" d="1"/>
      </p:scale>
      <p:origin x="0" y="0"/>
    </p:cViewPr>
  </p:notesTextViewPr>
  <p:sorterViewPr>
    <p:cViewPr>
      <p:scale>
        <a:sx n="100" d="100"/>
        <a:sy n="100" d="100"/>
      </p:scale>
      <p:origin x="0" y="-5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11/8/2017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11/8/2017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11/8/2017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11/8/2017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2404533" y="552416"/>
            <a:ext cx="8729134"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Tree>
    <p:extLst>
      <p:ext uri="{BB962C8B-B14F-4D97-AF65-F5344CB8AC3E}">
        <p14:creationId xmlns:p14="http://schemas.microsoft.com/office/powerpoint/2010/main" val="2520840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524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6468533" cy="1815882"/>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400" b="1" dirty="0">
                <a:ln>
                  <a:solidFill>
                    <a:schemeClr val="tx1"/>
                  </a:solidFill>
                </a:ln>
                <a:solidFill>
                  <a:srgbClr val="FFFF00"/>
                </a:solidFill>
                <a:latin typeface="Calibri" panose="020F0502020204030204" pitchFamily="34" charset="0"/>
                <a:cs typeface="Calibri" panose="020F0502020204030204" pitchFamily="34" charset="0"/>
              </a:rPr>
              <a:t>Evolution of Roman Catholic teaching</a:t>
            </a:r>
          </a:p>
          <a:p>
            <a:r>
              <a:rPr lang="en-GB" sz="2400" b="1" dirty="0">
                <a:ln>
                  <a:solidFill>
                    <a:schemeClr val="tx1"/>
                  </a:solidFill>
                </a:ln>
                <a:solidFill>
                  <a:srgbClr val="FFFF00"/>
                </a:solidFill>
                <a:latin typeface="Calibri" panose="020F0502020204030204" pitchFamily="34" charset="0"/>
                <a:cs typeface="Calibri" panose="020F0502020204030204" pitchFamily="34" charset="0"/>
              </a:rPr>
              <a:t>East/west schism</a:t>
            </a:r>
          </a:p>
          <a:p>
            <a:r>
              <a:rPr lang="en-GB" sz="3200" b="1" dirty="0">
                <a:ln>
                  <a:solidFill>
                    <a:schemeClr val="tx1"/>
                  </a:solidFill>
                </a:ln>
                <a:solidFill>
                  <a:srgbClr val="FFFF00"/>
                </a:solidFill>
                <a:latin typeface="Calibri" panose="020F0502020204030204" pitchFamily="34" charset="0"/>
                <a:cs typeface="Calibri" panose="020F0502020204030204" pitchFamily="34" charset="0"/>
              </a:rPr>
              <a:t>Lateran councils 1123-1215 AD</a:t>
            </a:r>
          </a:p>
        </p:txBody>
      </p:sp>
    </p:spTree>
    <p:extLst>
      <p:ext uri="{BB962C8B-B14F-4D97-AF65-F5344CB8AC3E}">
        <p14:creationId xmlns:p14="http://schemas.microsoft.com/office/powerpoint/2010/main" val="3247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6468533" cy="1200329"/>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Pierre de Bruys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1095-1131 AD</a:t>
            </a:r>
          </a:p>
        </p:txBody>
      </p:sp>
    </p:spTree>
    <p:extLst>
      <p:ext uri="{BB962C8B-B14F-4D97-AF65-F5344CB8AC3E}">
        <p14:creationId xmlns:p14="http://schemas.microsoft.com/office/powerpoint/2010/main" val="423733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701800" y="552448"/>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7930073" cy="1631216"/>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Cathars &amp; Albigensians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1143-1209 AD</a:t>
            </a:r>
            <a:r>
              <a:rPr lang="en-GB" sz="4000" b="1" dirty="0">
                <a:ln>
                  <a:solidFill>
                    <a:schemeClr val="tx1"/>
                  </a:solidFill>
                </a:ln>
                <a:solidFill>
                  <a:srgbClr val="FFFF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1153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6468533" cy="2062103"/>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Pierre Valdo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1140-1205 AD </a:t>
            </a:r>
          </a:p>
        </p:txBody>
      </p:sp>
    </p:spTree>
    <p:extLst>
      <p:ext uri="{BB962C8B-B14F-4D97-AF65-F5344CB8AC3E}">
        <p14:creationId xmlns:p14="http://schemas.microsoft.com/office/powerpoint/2010/main" val="415901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6468533" cy="2492990"/>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Valdo’s spiritual crisis  </a:t>
            </a:r>
          </a:p>
        </p:txBody>
      </p:sp>
      <p:sp>
        <p:nvSpPr>
          <p:cNvPr id="5" name="TextBox 4">
            <a:extLst>
              <a:ext uri="{FF2B5EF4-FFF2-40B4-BE49-F238E27FC236}">
                <a16:creationId xmlns:a16="http://schemas.microsoft.com/office/drawing/2014/main" id="{F848F602-3F9F-4EDC-BB6E-411DFD551A8D}"/>
              </a:ext>
            </a:extLst>
          </p:cNvPr>
          <p:cNvSpPr txBox="1"/>
          <p:nvPr/>
        </p:nvSpPr>
        <p:spPr>
          <a:xfrm>
            <a:off x="6096000" y="3013501"/>
            <a:ext cx="5558287" cy="830997"/>
          </a:xfrm>
          <a:prstGeom prst="rect">
            <a:avLst/>
          </a:prstGeom>
          <a:noFill/>
        </p:spPr>
        <p:txBody>
          <a:bodyPr wrap="square" rtlCol="0">
            <a:spAutoFit/>
          </a:bodyPr>
          <a:lstStyle/>
          <a:p>
            <a:r>
              <a:rPr lang="en-GB" sz="2400" b="1" i="1" dirty="0"/>
              <a:t>“No man can serve two masters, God and Mammon!”</a:t>
            </a:r>
          </a:p>
        </p:txBody>
      </p:sp>
    </p:spTree>
    <p:extLst>
      <p:ext uri="{BB962C8B-B14F-4D97-AF65-F5344CB8AC3E}">
        <p14:creationId xmlns:p14="http://schemas.microsoft.com/office/powerpoint/2010/main" val="2743271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4" y="5354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8671944" cy="2923877"/>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1175-1185 AD</a:t>
            </a:r>
            <a:r>
              <a:rPr lang="en-GB" sz="4000" b="1" dirty="0">
                <a:ln>
                  <a:solidFill>
                    <a:schemeClr val="tx1"/>
                  </a:solidFill>
                </a:ln>
                <a:solidFill>
                  <a:srgbClr val="FFFF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2652197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6" y="5524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6468533" cy="3354765"/>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John Wycliffe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1320-1384 AD</a:t>
            </a:r>
          </a:p>
        </p:txBody>
      </p:sp>
    </p:spTree>
    <p:extLst>
      <p:ext uri="{BB962C8B-B14F-4D97-AF65-F5344CB8AC3E}">
        <p14:creationId xmlns:p14="http://schemas.microsoft.com/office/powerpoint/2010/main" val="223977775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52416"/>
            <a:ext cx="9448800" cy="69218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8654692" cy="3785652"/>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John Wycliffe</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Wycliffe’s Bible translation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1382, 1388 AD  </a:t>
            </a:r>
          </a:p>
        </p:txBody>
      </p:sp>
    </p:spTree>
    <p:extLst>
      <p:ext uri="{BB962C8B-B14F-4D97-AF65-F5344CB8AC3E}">
        <p14:creationId xmlns:p14="http://schemas.microsoft.com/office/powerpoint/2010/main" val="25275850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43949"/>
            <a:ext cx="9448800" cy="700651"/>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7890934" cy="4216539"/>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John Wycliffe</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Wycliffe’s Bible translation</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The Lollards (Wycliffe’s  followers)</a:t>
            </a:r>
          </a:p>
        </p:txBody>
      </p:sp>
    </p:spTree>
    <p:extLst>
      <p:ext uri="{BB962C8B-B14F-4D97-AF65-F5344CB8AC3E}">
        <p14:creationId xmlns:p14="http://schemas.microsoft.com/office/powerpoint/2010/main" val="30293362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354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8637439" cy="4647426"/>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John Wycliffe</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Wycliffe’s Bible translation</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The Lollards (Wycliffe’s  followers)</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No “unauthorized” translation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1408 AD</a:t>
            </a:r>
          </a:p>
        </p:txBody>
      </p:sp>
    </p:spTree>
    <p:extLst>
      <p:ext uri="{BB962C8B-B14F-4D97-AF65-F5344CB8AC3E}">
        <p14:creationId xmlns:p14="http://schemas.microsoft.com/office/powerpoint/2010/main" val="32436988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67933" y="552415"/>
            <a:ext cx="9465734"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400" y="1244600"/>
            <a:ext cx="4978400" cy="584775"/>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British values</a:t>
            </a:r>
          </a:p>
        </p:txBody>
      </p:sp>
    </p:spTree>
    <p:extLst>
      <p:ext uri="{BB962C8B-B14F-4D97-AF65-F5344CB8AC3E}">
        <p14:creationId xmlns:p14="http://schemas.microsoft.com/office/powerpoint/2010/main" val="418421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7890934" cy="5262979"/>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John Wycliffe</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Wycliffe’s Bible translation</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The Lollards (Wycliffe’s  followers)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No “unauthorized” translation</a:t>
            </a:r>
          </a:p>
          <a:p>
            <a:r>
              <a:rPr lang="en-GB" sz="4000" b="1" dirty="0">
                <a:ln>
                  <a:solidFill>
                    <a:schemeClr val="tx1"/>
                  </a:solidFill>
                </a:ln>
                <a:solidFill>
                  <a:srgbClr val="FFFF00"/>
                </a:solidFill>
                <a:latin typeface="Calibri" panose="020F0502020204030204" pitchFamily="34" charset="0"/>
                <a:cs typeface="Calibri" panose="020F0502020204030204" pitchFamily="34" charset="0"/>
              </a:rPr>
              <a:t>Gutenberg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1400-1468 AD</a:t>
            </a:r>
          </a:p>
        </p:txBody>
      </p:sp>
    </p:spTree>
    <p:extLst>
      <p:ext uri="{BB962C8B-B14F-4D97-AF65-F5344CB8AC3E}">
        <p14:creationId xmlns:p14="http://schemas.microsoft.com/office/powerpoint/2010/main" val="408034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82487"/>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5274734" cy="4893647"/>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de Bruys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Cathars &amp; Albigensians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Pierre Valdo</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spiritual crisis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Valdo’s Bible translation </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John Wycliffe</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Wycliffe’s Bible translation</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The Lollards (Wycliffe’s  followers)</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No “unauthorized” translation</a:t>
            </a:r>
          </a:p>
          <a:p>
            <a:r>
              <a:rPr lang="en-GB" sz="2800" b="1" dirty="0">
                <a:ln>
                  <a:solidFill>
                    <a:schemeClr val="tx1"/>
                  </a:solidFill>
                </a:ln>
                <a:solidFill>
                  <a:srgbClr val="FFFF00"/>
                </a:solidFill>
                <a:latin typeface="Calibri" panose="020F0502020204030204" pitchFamily="34" charset="0"/>
                <a:cs typeface="Calibri" panose="020F0502020204030204" pitchFamily="34" charset="0"/>
              </a:rPr>
              <a:t>Gutenberg</a:t>
            </a:r>
          </a:p>
        </p:txBody>
      </p:sp>
      <p:sp>
        <p:nvSpPr>
          <p:cNvPr id="7" name="Rectangle 6"/>
          <p:cNvSpPr/>
          <p:nvPr/>
        </p:nvSpPr>
        <p:spPr>
          <a:xfrm>
            <a:off x="6155267" y="1932186"/>
            <a:ext cx="5147733" cy="1200329"/>
          </a:xfrm>
          <a:prstGeom prst="rect">
            <a:avLst/>
          </a:prstGeom>
        </p:spPr>
        <p:txBody>
          <a:bodyPr wrap="square">
            <a:spAutoFit/>
          </a:bodyPr>
          <a:lstStyle/>
          <a:p>
            <a:pPr algn="ctr"/>
            <a:r>
              <a:rPr lang="en-GB" sz="4000" b="1" dirty="0">
                <a:ln>
                  <a:solidFill>
                    <a:schemeClr val="tx1"/>
                  </a:solidFill>
                </a:ln>
                <a:solidFill>
                  <a:srgbClr val="FFFF00"/>
                </a:solidFill>
                <a:latin typeface="Calibri" panose="020F0502020204030204" pitchFamily="34" charset="0"/>
                <a:cs typeface="Calibri" panose="020F0502020204030204" pitchFamily="34" charset="0"/>
              </a:rPr>
              <a:t>Tyndale and his Bible </a:t>
            </a:r>
            <a:r>
              <a:rPr lang="en-GB" sz="3200" b="1" dirty="0">
                <a:ln>
                  <a:solidFill>
                    <a:schemeClr val="tx1"/>
                  </a:solidFill>
                </a:ln>
                <a:solidFill>
                  <a:srgbClr val="FFFF00"/>
                </a:solidFill>
                <a:latin typeface="Calibri" panose="020F0502020204030204" pitchFamily="34" charset="0"/>
                <a:cs typeface="Calibri" panose="020F0502020204030204" pitchFamily="34" charset="0"/>
              </a:rPr>
              <a:t>1494-1536 AD</a:t>
            </a:r>
          </a:p>
        </p:txBody>
      </p:sp>
    </p:spTree>
    <p:extLst>
      <p:ext uri="{BB962C8B-B14F-4D97-AF65-F5344CB8AC3E}">
        <p14:creationId xmlns:p14="http://schemas.microsoft.com/office/powerpoint/2010/main" val="25209366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72209" cy="1323439"/>
          </a:xfrm>
          <a:prstGeom prst="rect">
            <a:avLst/>
          </a:prstGeom>
          <a:noFill/>
        </p:spPr>
        <p:txBody>
          <a:bodyPr wrap="square" rtlCol="0">
            <a:spAutoFit/>
          </a:bodyPr>
          <a:lstStyle/>
          <a:p>
            <a:r>
              <a:rPr lang="en-GB" sz="4000" b="1" dirty="0">
                <a:ln>
                  <a:solidFill>
                    <a:schemeClr val="accent1"/>
                  </a:solidFill>
                </a:ln>
                <a:latin typeface="Calibri" panose="020F0502020204030204" pitchFamily="34" charset="0"/>
                <a:cs typeface="Calibri" panose="020F0502020204030204" pitchFamily="34" charset="0"/>
              </a:rPr>
              <a:t>Freedom Movement</a:t>
            </a:r>
          </a:p>
          <a:p>
            <a:r>
              <a:rPr lang="en-GB" sz="4000" b="1" dirty="0">
                <a:solidFill>
                  <a:srgbClr val="FFFF00"/>
                </a:solidFill>
                <a:latin typeface="Calibri" panose="020F0502020204030204" pitchFamily="34" charset="0"/>
                <a:cs typeface="Calibri" panose="020F0502020204030204" pitchFamily="34" charset="0"/>
              </a:rPr>
              <a:t>Martin Luther </a:t>
            </a:r>
            <a:r>
              <a:rPr lang="en-GB" sz="3200" b="1" dirty="0">
                <a:solidFill>
                  <a:srgbClr val="FFFF00"/>
                </a:solidFill>
                <a:latin typeface="Calibri" panose="020F0502020204030204" pitchFamily="34" charset="0"/>
                <a:cs typeface="Calibri" panose="020F0502020204030204" pitchFamily="34" charset="0"/>
              </a:rPr>
              <a:t>1483-1546 AD</a:t>
            </a:r>
          </a:p>
        </p:txBody>
      </p:sp>
    </p:spTree>
    <p:extLst>
      <p:ext uri="{BB962C8B-B14F-4D97-AF65-F5344CB8AC3E}">
        <p14:creationId xmlns:p14="http://schemas.microsoft.com/office/powerpoint/2010/main" val="408532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5274734" cy="1877437"/>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Freedom Movement</a:t>
            </a:r>
          </a:p>
          <a:p>
            <a:r>
              <a:rPr lang="en-GB" sz="4000" b="1" dirty="0">
                <a:solidFill>
                  <a:srgbClr val="FFFF00"/>
                </a:solidFill>
                <a:latin typeface="Calibri" panose="020F0502020204030204" pitchFamily="34" charset="0"/>
                <a:cs typeface="Calibri" panose="020F0502020204030204" pitchFamily="34" charset="0"/>
              </a:rPr>
              <a:t>Martin Luther</a:t>
            </a:r>
          </a:p>
          <a:p>
            <a:pPr marL="714375" indent="-352425">
              <a:buFont typeface="Arial" panose="020B0604020202020204" pitchFamily="34" charset="0"/>
              <a:buChar char="•"/>
            </a:pPr>
            <a:r>
              <a:rPr lang="en-GB" sz="3600" b="1" dirty="0">
                <a:ln>
                  <a:solidFill>
                    <a:schemeClr val="tx1"/>
                  </a:solidFill>
                </a:ln>
                <a:solidFill>
                  <a:srgbClr val="FFFF00"/>
                </a:solidFill>
                <a:latin typeface="Calibri" panose="020F0502020204030204" pitchFamily="34" charset="0"/>
                <a:cs typeface="Calibri" panose="020F0502020204030204" pitchFamily="34" charset="0"/>
              </a:rPr>
              <a:t>Indulgences</a:t>
            </a:r>
          </a:p>
        </p:txBody>
      </p:sp>
    </p:spTree>
    <p:extLst>
      <p:ext uri="{BB962C8B-B14F-4D97-AF65-F5344CB8AC3E}">
        <p14:creationId xmlns:p14="http://schemas.microsoft.com/office/powerpoint/2010/main" val="42525271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6" y="5354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2431435"/>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Freedom Movement</a:t>
            </a:r>
          </a:p>
          <a:p>
            <a:r>
              <a:rPr lang="en-GB" sz="4000" b="1" dirty="0">
                <a:solidFill>
                  <a:srgbClr val="FFFF00"/>
                </a:solidFill>
                <a:latin typeface="Calibri" panose="020F0502020204030204" pitchFamily="34" charset="0"/>
                <a:cs typeface="Calibri" panose="020F0502020204030204" pitchFamily="34" charset="0"/>
              </a:rPr>
              <a:t>Martin Luther</a:t>
            </a:r>
          </a:p>
          <a:p>
            <a:pPr marL="714375" indent="-352425">
              <a:buFont typeface="Arial" panose="020B0604020202020204" pitchFamily="34" charset="0"/>
              <a:buChar char="•"/>
            </a:pPr>
            <a:r>
              <a:rPr lang="en-GB" sz="3600" b="1" dirty="0">
                <a:ln>
                  <a:solidFill>
                    <a:schemeClr val="tx1"/>
                  </a:solidFill>
                </a:ln>
                <a:solidFill>
                  <a:srgbClr val="FFFF00"/>
                </a:solidFill>
                <a:latin typeface="Calibri" panose="020F0502020204030204" pitchFamily="34" charset="0"/>
                <a:cs typeface="Calibri" panose="020F0502020204030204" pitchFamily="34" charset="0"/>
              </a:rPr>
              <a:t>Indulgences</a:t>
            </a:r>
          </a:p>
          <a:p>
            <a:pPr marL="714375" indent="-352425">
              <a:buFont typeface="Arial" panose="020B0604020202020204" pitchFamily="34" charset="0"/>
              <a:buChar char="•"/>
            </a:pPr>
            <a:r>
              <a:rPr lang="en-GB" sz="3600" b="1" dirty="0">
                <a:ln>
                  <a:solidFill>
                    <a:schemeClr val="tx1"/>
                  </a:solidFill>
                </a:ln>
                <a:solidFill>
                  <a:srgbClr val="FFFF00"/>
                </a:solidFill>
                <a:latin typeface="Calibri" panose="020F0502020204030204" pitchFamily="34" charset="0"/>
                <a:cs typeface="Calibri" panose="020F0502020204030204" pitchFamily="34" charset="0"/>
              </a:rPr>
              <a:t>Salvation by faith alone</a:t>
            </a:r>
          </a:p>
        </p:txBody>
      </p:sp>
      <p:sp>
        <p:nvSpPr>
          <p:cNvPr id="5" name="TextBox 4">
            <a:extLst>
              <a:ext uri="{FF2B5EF4-FFF2-40B4-BE49-F238E27FC236}">
                <a16:creationId xmlns:a16="http://schemas.microsoft.com/office/drawing/2014/main" id="{8770589A-5894-4A2F-87E1-C8BA8DB85F27}"/>
              </a:ext>
            </a:extLst>
          </p:cNvPr>
          <p:cNvSpPr txBox="1"/>
          <p:nvPr/>
        </p:nvSpPr>
        <p:spPr>
          <a:xfrm>
            <a:off x="1777042" y="4132053"/>
            <a:ext cx="9310535" cy="1569660"/>
          </a:xfrm>
          <a:prstGeom prst="rect">
            <a:avLst/>
          </a:prstGeom>
          <a:noFill/>
        </p:spPr>
        <p:txBody>
          <a:bodyPr wrap="square" rtlCol="0">
            <a:spAutoFit/>
          </a:bodyPr>
          <a:lstStyle/>
          <a:p>
            <a:r>
              <a:rPr lang="en-GB" sz="3200" b="1" i="1" dirty="0"/>
              <a:t>“My conscience is captive to the Word of God…to go against conscience is neither right nor safe. God help me. Amen.”</a:t>
            </a:r>
          </a:p>
        </p:txBody>
      </p:sp>
    </p:spTree>
    <p:extLst>
      <p:ext uri="{BB962C8B-B14F-4D97-AF65-F5344CB8AC3E}">
        <p14:creationId xmlns:p14="http://schemas.microsoft.com/office/powerpoint/2010/main" val="403935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08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1323439"/>
          </a:xfrm>
          <a:prstGeom prst="rect">
            <a:avLst/>
          </a:prstGeom>
          <a:noFill/>
        </p:spPr>
        <p:txBody>
          <a:bodyPr wrap="square" rtlCol="0">
            <a:spAutoFit/>
          </a:bodyPr>
          <a:lstStyle/>
          <a:p>
            <a:r>
              <a:rPr lang="en-GB" sz="4000" b="1" dirty="0">
                <a:ln>
                  <a:solidFill>
                    <a:schemeClr val="accent1"/>
                  </a:solidFill>
                </a:ln>
                <a:latin typeface="Calibri" panose="020F0502020204030204" pitchFamily="34" charset="0"/>
                <a:cs typeface="Calibri" panose="020F0502020204030204" pitchFamily="34" charset="0"/>
              </a:rPr>
              <a:t>Post Freedom Movement</a:t>
            </a:r>
          </a:p>
          <a:p>
            <a:r>
              <a:rPr lang="en-GB" sz="4000" b="1" dirty="0">
                <a:solidFill>
                  <a:srgbClr val="FFFF00"/>
                </a:solidFill>
                <a:latin typeface="Calibri" panose="020F0502020204030204" pitchFamily="34" charset="0"/>
                <a:cs typeface="Calibri" panose="020F0502020204030204" pitchFamily="34" charset="0"/>
              </a:rPr>
              <a:t>Henry VIII? </a:t>
            </a:r>
            <a:r>
              <a:rPr lang="en-GB" sz="3200" b="1" dirty="0">
                <a:solidFill>
                  <a:srgbClr val="FFFF00"/>
                </a:solidFill>
                <a:latin typeface="Calibri" panose="020F0502020204030204" pitchFamily="34" charset="0"/>
                <a:cs typeface="Calibri" panose="020F0502020204030204" pitchFamily="34" charset="0"/>
              </a:rPr>
              <a:t>1491-1547 AD</a:t>
            </a:r>
            <a:endParaRPr lang="en-GB" sz="36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725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701800" y="5354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5530852" cy="1938992"/>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4000" b="1" dirty="0">
                <a:solidFill>
                  <a:srgbClr val="FFFF00"/>
                </a:solidFill>
                <a:latin typeface="Calibri" panose="020F0502020204030204" pitchFamily="34" charset="0"/>
                <a:cs typeface="Calibri" panose="020F0502020204030204" pitchFamily="34" charset="0"/>
              </a:rPr>
              <a:t>Henry VIII?</a:t>
            </a:r>
          </a:p>
          <a:p>
            <a:pPr marL="895350" indent="-539750">
              <a:buFont typeface="Wingdings" panose="05000000000000000000" pitchFamily="2" charset="2"/>
              <a:buChar char="Ø"/>
            </a:pPr>
            <a:r>
              <a:rPr lang="en-GB" sz="3600" b="1" dirty="0">
                <a:ln>
                  <a:solidFill>
                    <a:schemeClr val="tx1"/>
                  </a:solidFill>
                </a:ln>
                <a:solidFill>
                  <a:srgbClr val="FFFF00"/>
                </a:solidFill>
                <a:latin typeface="Calibri" panose="020F0502020204030204" pitchFamily="34" charset="0"/>
                <a:cs typeface="Calibri" panose="020F0502020204030204" pitchFamily="34" charset="0"/>
              </a:rPr>
              <a:t>Tyndale’s dying words:</a:t>
            </a:r>
          </a:p>
        </p:txBody>
      </p:sp>
      <p:sp>
        <p:nvSpPr>
          <p:cNvPr id="4" name="TextBox 3"/>
          <p:cNvSpPr txBox="1"/>
          <p:nvPr/>
        </p:nvSpPr>
        <p:spPr>
          <a:xfrm>
            <a:off x="6849534" y="2550583"/>
            <a:ext cx="4581525" cy="1077218"/>
          </a:xfrm>
          <a:prstGeom prst="rect">
            <a:avLst/>
          </a:prstGeom>
          <a:noFill/>
        </p:spPr>
        <p:txBody>
          <a:bodyPr wrap="square" rtlCol="0">
            <a:spAutoFit/>
          </a:bodyPr>
          <a:lstStyle/>
          <a:p>
            <a:r>
              <a:rPr lang="en-GB" sz="3200" b="1" i="1" dirty="0">
                <a:ln>
                  <a:solidFill>
                    <a:schemeClr val="tx1"/>
                  </a:solidFill>
                </a:ln>
                <a:solidFill>
                  <a:schemeClr val="tx1">
                    <a:lumMod val="95000"/>
                  </a:schemeClr>
                </a:solidFill>
              </a:rPr>
              <a:t>“Lord, open the King of England’s eyes!”</a:t>
            </a:r>
          </a:p>
        </p:txBody>
      </p:sp>
    </p:spTree>
    <p:extLst>
      <p:ext uri="{BB962C8B-B14F-4D97-AF65-F5344CB8AC3E}">
        <p14:creationId xmlns:p14="http://schemas.microsoft.com/office/powerpoint/2010/main" val="333506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608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2431435"/>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4000" b="1" dirty="0">
                <a:solidFill>
                  <a:srgbClr val="FFFF00"/>
                </a:solidFill>
                <a:latin typeface="Calibri" panose="020F0502020204030204" pitchFamily="34" charset="0"/>
                <a:cs typeface="Calibri" panose="020F0502020204030204" pitchFamily="34" charset="0"/>
              </a:rPr>
              <a:t>Henry VIII?</a:t>
            </a:r>
          </a:p>
          <a:p>
            <a:pPr marL="895350" indent="-539750">
              <a:buFont typeface="Wingdings" panose="05000000000000000000" pitchFamily="2" charset="2"/>
              <a:buChar char="Ø"/>
            </a:pPr>
            <a:r>
              <a:rPr lang="en-GB" sz="3600" b="1" dirty="0">
                <a:ln>
                  <a:solidFill>
                    <a:schemeClr val="tx1"/>
                  </a:solidFill>
                </a:ln>
                <a:solidFill>
                  <a:srgbClr val="FFFF00"/>
                </a:solidFill>
                <a:latin typeface="Calibri" panose="020F0502020204030204" pitchFamily="34" charset="0"/>
                <a:cs typeface="Calibri" panose="020F0502020204030204" pitchFamily="34" charset="0"/>
              </a:rPr>
              <a:t>Tyndale’s dying words:</a:t>
            </a:r>
          </a:p>
          <a:p>
            <a:pPr marL="895350" indent="-539750">
              <a:buFont typeface="Wingdings" panose="05000000000000000000" pitchFamily="2" charset="2"/>
              <a:buChar char="Ø"/>
            </a:pPr>
            <a:r>
              <a:rPr lang="en-GB" sz="3600" b="1" dirty="0">
                <a:ln>
                  <a:solidFill>
                    <a:schemeClr val="tx1"/>
                  </a:solidFill>
                </a:ln>
                <a:solidFill>
                  <a:srgbClr val="FFFF00"/>
                </a:solidFill>
                <a:latin typeface="Calibri" panose="020F0502020204030204" pitchFamily="34" charset="0"/>
                <a:cs typeface="Calibri" panose="020F0502020204030204" pitchFamily="34" charset="0"/>
              </a:rPr>
              <a:t>Tyndale’s translation:</a:t>
            </a:r>
          </a:p>
        </p:txBody>
      </p:sp>
      <p:sp>
        <p:nvSpPr>
          <p:cNvPr id="5" name="TextBox 4"/>
          <p:cNvSpPr txBox="1"/>
          <p:nvPr/>
        </p:nvSpPr>
        <p:spPr>
          <a:xfrm>
            <a:off x="6003985" y="3086100"/>
            <a:ext cx="6188015" cy="1938992"/>
          </a:xfrm>
          <a:prstGeom prst="rect">
            <a:avLst/>
          </a:prstGeom>
          <a:noFill/>
        </p:spPr>
        <p:txBody>
          <a:bodyPr wrap="square" rtlCol="0">
            <a:spAutoFit/>
          </a:bodyPr>
          <a:lstStyle/>
          <a:p>
            <a:pPr marL="285750" indent="-285750">
              <a:buFont typeface="Arial" panose="020B0604020202020204" pitchFamily="34" charset="0"/>
              <a:buChar char="•"/>
            </a:pPr>
            <a:r>
              <a:rPr lang="en-GB" sz="2400" b="1" i="1" dirty="0"/>
              <a:t>“Let there be light” </a:t>
            </a:r>
            <a:r>
              <a:rPr lang="en-GB" sz="2400" b="1" dirty="0"/>
              <a:t>(Gen 1:3)</a:t>
            </a:r>
          </a:p>
          <a:p>
            <a:pPr marL="285750" indent="-285750">
              <a:buFont typeface="Arial" panose="020B0604020202020204" pitchFamily="34" charset="0"/>
              <a:buChar char="•"/>
            </a:pPr>
            <a:r>
              <a:rPr lang="en-GB" sz="2400" b="1" i="1" dirty="0"/>
              <a:t>“Am I my brother’s keeper?” </a:t>
            </a:r>
            <a:r>
              <a:rPr lang="en-GB" sz="2400" b="1" dirty="0"/>
              <a:t>(Gen 4:9)</a:t>
            </a:r>
          </a:p>
          <a:p>
            <a:pPr marL="285750" indent="-285750">
              <a:buFont typeface="Arial" panose="020B0604020202020204" pitchFamily="34" charset="0"/>
              <a:buChar char="•"/>
            </a:pPr>
            <a:r>
              <a:rPr lang="en-GB" sz="2400" b="1" i="1" dirty="0"/>
              <a:t>“The signs of the times” </a:t>
            </a:r>
            <a:r>
              <a:rPr lang="en-GB" sz="2400" b="1" dirty="0"/>
              <a:t>(Matt.16:3)</a:t>
            </a:r>
          </a:p>
          <a:p>
            <a:pPr marL="285750" indent="-285750">
              <a:buFont typeface="Arial" panose="020B0604020202020204" pitchFamily="34" charset="0"/>
              <a:buChar char="•"/>
            </a:pPr>
            <a:r>
              <a:rPr lang="en-GB" sz="2400" b="1" i="1" dirty="0"/>
              <a:t>“A law unto themselves” </a:t>
            </a:r>
            <a:r>
              <a:rPr lang="en-GB" sz="2400" b="1" dirty="0"/>
              <a:t>(Rom 2:14)</a:t>
            </a:r>
          </a:p>
          <a:p>
            <a:pPr marL="285750" indent="-285750">
              <a:buFont typeface="Arial" panose="020B0604020202020204" pitchFamily="34" charset="0"/>
              <a:buChar char="•"/>
            </a:pPr>
            <a:r>
              <a:rPr lang="en-GB" sz="2400" b="1" i="1" dirty="0"/>
              <a:t>“Fight the good fight” </a:t>
            </a:r>
            <a:r>
              <a:rPr lang="en-GB" sz="2400" b="1" dirty="0"/>
              <a:t>(1 Tim 6:12)</a:t>
            </a:r>
            <a:r>
              <a:rPr lang="en-GB" sz="2400" b="1" i="1" dirty="0"/>
              <a:t> </a:t>
            </a:r>
          </a:p>
        </p:txBody>
      </p:sp>
    </p:spTree>
    <p:extLst>
      <p:ext uri="{BB962C8B-B14F-4D97-AF65-F5344CB8AC3E}">
        <p14:creationId xmlns:p14="http://schemas.microsoft.com/office/powerpoint/2010/main" val="101101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4" y="56915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1815882"/>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4000" b="1" dirty="0">
                <a:solidFill>
                  <a:srgbClr val="FFFF00"/>
                </a:solidFill>
                <a:latin typeface="Calibri" panose="020F0502020204030204" pitchFamily="34" charset="0"/>
                <a:cs typeface="Calibri" panose="020F0502020204030204" pitchFamily="34" charset="0"/>
              </a:rPr>
              <a:t>Edward VI </a:t>
            </a:r>
            <a:r>
              <a:rPr lang="en-GB" sz="3200" b="1" dirty="0">
                <a:solidFill>
                  <a:srgbClr val="FFFF00"/>
                </a:solidFill>
                <a:latin typeface="Calibri" panose="020F0502020204030204" pitchFamily="34" charset="0"/>
                <a:cs typeface="Calibri" panose="020F0502020204030204" pitchFamily="34" charset="0"/>
              </a:rPr>
              <a:t>1537-1553 AD</a:t>
            </a:r>
          </a:p>
        </p:txBody>
      </p:sp>
      <p:sp>
        <p:nvSpPr>
          <p:cNvPr id="4" name="TextBox 3"/>
          <p:cNvSpPr txBox="1"/>
          <p:nvPr/>
        </p:nvSpPr>
        <p:spPr>
          <a:xfrm>
            <a:off x="4705169" y="2905780"/>
            <a:ext cx="6848475" cy="523220"/>
          </a:xfrm>
          <a:prstGeom prst="rect">
            <a:avLst/>
          </a:prstGeom>
          <a:noFill/>
        </p:spPr>
        <p:txBody>
          <a:bodyPr wrap="square" rtlCol="0">
            <a:spAutoFit/>
          </a:bodyPr>
          <a:lstStyle/>
          <a:p>
            <a:r>
              <a:rPr lang="en-GB" sz="2800" b="1" dirty="0"/>
              <a:t>Book of Common Prayer - mandatory</a:t>
            </a:r>
          </a:p>
        </p:txBody>
      </p:sp>
    </p:spTree>
    <p:extLst>
      <p:ext uri="{BB962C8B-B14F-4D97-AF65-F5344CB8AC3E}">
        <p14:creationId xmlns:p14="http://schemas.microsoft.com/office/powerpoint/2010/main" val="1153813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54325"/>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515342" cy="2308324"/>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4000" b="1" dirty="0">
                <a:solidFill>
                  <a:srgbClr val="FFFF00"/>
                </a:solidFill>
                <a:latin typeface="Calibri" panose="020F0502020204030204" pitchFamily="34" charset="0"/>
                <a:cs typeface="Calibri" panose="020F0502020204030204" pitchFamily="34" charset="0"/>
              </a:rPr>
              <a:t>‘Bloody’ Mary </a:t>
            </a:r>
            <a:r>
              <a:rPr lang="en-GB" sz="3200" b="1" dirty="0">
                <a:solidFill>
                  <a:srgbClr val="FFFF00"/>
                </a:solidFill>
                <a:latin typeface="Calibri" panose="020F0502020204030204" pitchFamily="34" charset="0"/>
                <a:cs typeface="Calibri" panose="020F0502020204030204" pitchFamily="34" charset="0"/>
              </a:rPr>
              <a:t>1542-1587 AD</a:t>
            </a:r>
          </a:p>
        </p:txBody>
      </p:sp>
    </p:spTree>
    <p:extLst>
      <p:ext uri="{BB962C8B-B14F-4D97-AF65-F5344CB8AC3E}">
        <p14:creationId xmlns:p14="http://schemas.microsoft.com/office/powerpoint/2010/main" val="1449765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67266"/>
            <a:ext cx="9448800" cy="813119"/>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400" y="1244600"/>
            <a:ext cx="4978400" cy="954107"/>
          </a:xfrm>
          <a:prstGeom prst="rect">
            <a:avLst/>
          </a:prstGeom>
          <a:noFill/>
        </p:spPr>
        <p:txBody>
          <a:bodyPr wrap="square" rtlCol="0">
            <a:spAutoFit/>
          </a:bodyPr>
          <a:lstStyle/>
          <a:p>
            <a:r>
              <a:rPr lang="en-GB" sz="2400" b="1" dirty="0">
                <a:latin typeface="Calibri" panose="020F0502020204030204" pitchFamily="34" charset="0"/>
                <a:cs typeface="Calibri" panose="020F0502020204030204" pitchFamily="34" charset="0"/>
              </a:rPr>
              <a:t>British values</a:t>
            </a:r>
          </a:p>
          <a:p>
            <a:r>
              <a:rPr lang="en-GB" sz="3200" b="1" dirty="0">
                <a:latin typeface="Calibri" panose="020F0502020204030204" pitchFamily="34" charset="0"/>
                <a:cs typeface="Calibri" panose="020F0502020204030204" pitchFamily="34" charset="0"/>
              </a:rPr>
              <a:t>Ofsted checks</a:t>
            </a:r>
          </a:p>
        </p:txBody>
      </p:sp>
    </p:spTree>
    <p:extLst>
      <p:ext uri="{BB962C8B-B14F-4D97-AF65-F5344CB8AC3E}">
        <p14:creationId xmlns:p14="http://schemas.microsoft.com/office/powerpoint/2010/main" val="512587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701800" y="5693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2800767"/>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4000" b="1" dirty="0">
                <a:solidFill>
                  <a:srgbClr val="FFFF00"/>
                </a:solidFill>
                <a:latin typeface="Calibri" panose="020F0502020204030204" pitchFamily="34" charset="0"/>
                <a:cs typeface="Calibri" panose="020F0502020204030204" pitchFamily="34" charset="0"/>
              </a:rPr>
              <a:t>James IV &amp; I </a:t>
            </a:r>
            <a:r>
              <a:rPr lang="en-GB" sz="3200" b="1" dirty="0">
                <a:solidFill>
                  <a:srgbClr val="FFFF00"/>
                </a:solidFill>
                <a:latin typeface="Calibri" panose="020F0502020204030204" pitchFamily="34" charset="0"/>
                <a:cs typeface="Calibri" panose="020F0502020204030204" pitchFamily="34" charset="0"/>
              </a:rPr>
              <a:t>1566-1625 AD</a:t>
            </a:r>
          </a:p>
        </p:txBody>
      </p:sp>
      <p:sp>
        <p:nvSpPr>
          <p:cNvPr id="6" name="TextBox 5"/>
          <p:cNvSpPr txBox="1"/>
          <p:nvPr/>
        </p:nvSpPr>
        <p:spPr>
          <a:xfrm>
            <a:off x="7286624" y="3429000"/>
            <a:ext cx="4133851" cy="523220"/>
          </a:xfrm>
          <a:prstGeom prst="rect">
            <a:avLst/>
          </a:prstGeom>
          <a:noFill/>
        </p:spPr>
        <p:txBody>
          <a:bodyPr wrap="square" rtlCol="0">
            <a:spAutoFit/>
          </a:bodyPr>
          <a:lstStyle/>
          <a:p>
            <a:r>
              <a:rPr lang="en-GB" sz="2800" b="1" dirty="0"/>
              <a:t>Gunpowder Plot 1605</a:t>
            </a:r>
          </a:p>
        </p:txBody>
      </p:sp>
    </p:spTree>
    <p:extLst>
      <p:ext uri="{BB962C8B-B14F-4D97-AF65-F5344CB8AC3E}">
        <p14:creationId xmlns:p14="http://schemas.microsoft.com/office/powerpoint/2010/main" val="399826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4" y="560883"/>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2923877"/>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a:t>
            </a:r>
            <a:r>
              <a:rPr lang="en-GB" sz="4000" b="1" dirty="0">
                <a:solidFill>
                  <a:srgbClr val="FFFF00"/>
                </a:solidFill>
                <a:latin typeface="Calibri" panose="020F0502020204030204" pitchFamily="34" charset="0"/>
                <a:cs typeface="Calibri" panose="020F0502020204030204" pitchFamily="34" charset="0"/>
              </a:rPr>
              <a:t> </a:t>
            </a:r>
          </a:p>
          <a:p>
            <a:r>
              <a:rPr lang="en-GB" sz="4000" b="1" dirty="0">
                <a:solidFill>
                  <a:srgbClr val="FFFF00"/>
                </a:solidFill>
                <a:latin typeface="Calibri" panose="020F0502020204030204" pitchFamily="34" charset="0"/>
                <a:cs typeface="Calibri" panose="020F0502020204030204" pitchFamily="34" charset="0"/>
              </a:rPr>
              <a:t>James IV &amp; I</a:t>
            </a:r>
          </a:p>
        </p:txBody>
      </p:sp>
      <p:sp>
        <p:nvSpPr>
          <p:cNvPr id="6" name="TextBox 5"/>
          <p:cNvSpPr txBox="1"/>
          <p:nvPr/>
        </p:nvSpPr>
        <p:spPr>
          <a:xfrm>
            <a:off x="7331076" y="3291404"/>
            <a:ext cx="4133851" cy="954107"/>
          </a:xfrm>
          <a:prstGeom prst="rect">
            <a:avLst/>
          </a:prstGeom>
          <a:noFill/>
        </p:spPr>
        <p:txBody>
          <a:bodyPr wrap="square" rtlCol="0">
            <a:spAutoFit/>
          </a:bodyPr>
          <a:lstStyle/>
          <a:p>
            <a:r>
              <a:rPr lang="en-GB" sz="2800" b="1" dirty="0"/>
              <a:t>Gunpowder Plot 1605</a:t>
            </a:r>
          </a:p>
          <a:p>
            <a:r>
              <a:rPr lang="en-GB" sz="2800" b="1" dirty="0"/>
              <a:t>King James Bible 1611</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5334" y="4245511"/>
            <a:ext cx="1066800" cy="1625600"/>
          </a:xfrm>
          <a:prstGeom prst="rect">
            <a:avLst/>
          </a:prstGeom>
        </p:spPr>
      </p:pic>
    </p:spTree>
    <p:extLst>
      <p:ext uri="{BB962C8B-B14F-4D97-AF65-F5344CB8AC3E}">
        <p14:creationId xmlns:p14="http://schemas.microsoft.com/office/powerpoint/2010/main" val="228238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701800" y="5608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3293209"/>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4000" b="1" dirty="0">
                <a:solidFill>
                  <a:srgbClr val="FFFF00"/>
                </a:solidFill>
                <a:latin typeface="Calibri" panose="020F0502020204030204" pitchFamily="34" charset="0"/>
                <a:cs typeface="Calibri" panose="020F0502020204030204" pitchFamily="34" charset="0"/>
              </a:rPr>
              <a:t>Charles I </a:t>
            </a:r>
            <a:r>
              <a:rPr lang="en-GB" sz="3200" b="1" dirty="0">
                <a:solidFill>
                  <a:srgbClr val="FFFF00"/>
                </a:solidFill>
                <a:latin typeface="Calibri" panose="020F0502020204030204" pitchFamily="34" charset="0"/>
                <a:cs typeface="Calibri" panose="020F0502020204030204" pitchFamily="34" charset="0"/>
              </a:rPr>
              <a:t>1600-1649 AD</a:t>
            </a:r>
          </a:p>
        </p:txBody>
      </p:sp>
      <p:sp>
        <p:nvSpPr>
          <p:cNvPr id="7" name="TextBox 6"/>
          <p:cNvSpPr txBox="1"/>
          <p:nvPr/>
        </p:nvSpPr>
        <p:spPr>
          <a:xfrm>
            <a:off x="6829425" y="3680965"/>
            <a:ext cx="5031896" cy="1077218"/>
          </a:xfrm>
          <a:prstGeom prst="rect">
            <a:avLst/>
          </a:prstGeom>
          <a:noFill/>
        </p:spPr>
        <p:txBody>
          <a:bodyPr wrap="square" rtlCol="0">
            <a:spAutoFit/>
          </a:bodyPr>
          <a:lstStyle/>
          <a:p>
            <a:r>
              <a:rPr lang="en-GB" sz="3200" b="1" dirty="0"/>
              <a:t>Believed that he ruled by divine right</a:t>
            </a:r>
          </a:p>
        </p:txBody>
      </p:sp>
    </p:spTree>
    <p:extLst>
      <p:ext uri="{BB962C8B-B14F-4D97-AF65-F5344CB8AC3E}">
        <p14:creationId xmlns:p14="http://schemas.microsoft.com/office/powerpoint/2010/main" val="180610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5925" y="577815"/>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7" y="1244600"/>
            <a:ext cx="6092647" cy="3785652"/>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4000" b="1" dirty="0">
                <a:solidFill>
                  <a:srgbClr val="FFFF00"/>
                </a:solidFill>
                <a:latin typeface="Calibri" panose="020F0502020204030204" pitchFamily="34" charset="0"/>
                <a:cs typeface="Calibri" panose="020F0502020204030204" pitchFamily="34" charset="0"/>
              </a:rPr>
              <a:t>Oliver Cromwell </a:t>
            </a:r>
            <a:r>
              <a:rPr lang="en-GB" sz="3200" b="1" dirty="0">
                <a:solidFill>
                  <a:srgbClr val="FFFF00"/>
                </a:solidFill>
                <a:latin typeface="Calibri" panose="020F0502020204030204" pitchFamily="34" charset="0"/>
                <a:cs typeface="Calibri" panose="020F0502020204030204" pitchFamily="34" charset="0"/>
              </a:rPr>
              <a:t>1599-1658 AD</a:t>
            </a:r>
          </a:p>
        </p:txBody>
      </p:sp>
      <p:sp>
        <p:nvSpPr>
          <p:cNvPr id="6" name="TextBox 5"/>
          <p:cNvSpPr txBox="1"/>
          <p:nvPr/>
        </p:nvSpPr>
        <p:spPr>
          <a:xfrm>
            <a:off x="7066111" y="4023664"/>
            <a:ext cx="4610100" cy="1384995"/>
          </a:xfrm>
          <a:prstGeom prst="rect">
            <a:avLst/>
          </a:prstGeom>
          <a:noFill/>
        </p:spPr>
        <p:txBody>
          <a:bodyPr wrap="square" rtlCol="0">
            <a:spAutoFit/>
          </a:bodyPr>
          <a:lstStyle/>
          <a:p>
            <a:r>
              <a:rPr lang="en-GB" sz="2800" b="1" dirty="0"/>
              <a:t>English civil war 1642</a:t>
            </a:r>
          </a:p>
          <a:p>
            <a:r>
              <a:rPr lang="en-GB" sz="2800" b="1" dirty="0"/>
              <a:t>Westminster Confession of Faith 1643</a:t>
            </a:r>
          </a:p>
        </p:txBody>
      </p:sp>
    </p:spTree>
    <p:extLst>
      <p:ext uri="{BB962C8B-B14F-4D97-AF65-F5344CB8AC3E}">
        <p14:creationId xmlns:p14="http://schemas.microsoft.com/office/powerpoint/2010/main" val="101857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3"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4401205"/>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3200" b="1" dirty="0">
                <a:solidFill>
                  <a:srgbClr val="FFFF00"/>
                </a:solidFill>
                <a:latin typeface="Calibri" panose="020F0502020204030204" pitchFamily="34" charset="0"/>
                <a:cs typeface="Calibri" panose="020F0502020204030204" pitchFamily="34" charset="0"/>
              </a:rPr>
              <a:t>Oliver Cromwell</a:t>
            </a:r>
          </a:p>
          <a:p>
            <a:r>
              <a:rPr lang="en-GB" sz="4000" b="1" dirty="0">
                <a:solidFill>
                  <a:srgbClr val="FFFF00"/>
                </a:solidFill>
                <a:latin typeface="Calibri" panose="020F0502020204030204" pitchFamily="34" charset="0"/>
                <a:cs typeface="Calibri" panose="020F0502020204030204" pitchFamily="34" charset="0"/>
              </a:rPr>
              <a:t>John Owen </a:t>
            </a:r>
            <a:r>
              <a:rPr lang="en-GB" sz="3200" b="1" dirty="0">
                <a:solidFill>
                  <a:srgbClr val="FFFF00"/>
                </a:solidFill>
                <a:latin typeface="Calibri" panose="020F0502020204030204" pitchFamily="34" charset="0"/>
                <a:cs typeface="Calibri" panose="020F0502020204030204" pitchFamily="34" charset="0"/>
              </a:rPr>
              <a:t>1616-1683 AD</a:t>
            </a:r>
          </a:p>
        </p:txBody>
      </p:sp>
      <p:sp>
        <p:nvSpPr>
          <p:cNvPr id="7" name="TextBox 6"/>
          <p:cNvSpPr txBox="1"/>
          <p:nvPr/>
        </p:nvSpPr>
        <p:spPr>
          <a:xfrm>
            <a:off x="6600825" y="4410075"/>
            <a:ext cx="4914900" cy="1384995"/>
          </a:xfrm>
          <a:prstGeom prst="rect">
            <a:avLst/>
          </a:prstGeom>
          <a:noFill/>
        </p:spPr>
        <p:txBody>
          <a:bodyPr wrap="square" rtlCol="0">
            <a:spAutoFit/>
          </a:bodyPr>
          <a:lstStyle/>
          <a:p>
            <a:r>
              <a:rPr lang="en-GB" sz="2800" b="1" dirty="0"/>
              <a:t>The ‘Calvin’ of England</a:t>
            </a:r>
          </a:p>
          <a:p>
            <a:r>
              <a:rPr lang="en-GB" sz="2800" b="1" dirty="0"/>
              <a:t>Preached to Parliament in 1646</a:t>
            </a:r>
          </a:p>
        </p:txBody>
      </p:sp>
    </p:spTree>
    <p:extLst>
      <p:ext uri="{BB962C8B-B14F-4D97-AF65-F5344CB8AC3E}">
        <p14:creationId xmlns:p14="http://schemas.microsoft.com/office/powerpoint/2010/main" val="39105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63583" cy="4770537"/>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3200" b="1" dirty="0">
                <a:solidFill>
                  <a:srgbClr val="FFFF00"/>
                </a:solidFill>
                <a:latin typeface="Calibri" panose="020F0502020204030204" pitchFamily="34" charset="0"/>
                <a:cs typeface="Calibri" panose="020F0502020204030204" pitchFamily="34" charset="0"/>
              </a:rPr>
              <a:t>Oliver Cromwell</a:t>
            </a:r>
          </a:p>
          <a:p>
            <a:r>
              <a:rPr lang="en-GB" sz="3200" b="1" dirty="0">
                <a:solidFill>
                  <a:srgbClr val="FFFF00"/>
                </a:solidFill>
                <a:latin typeface="Calibri" panose="020F0502020204030204" pitchFamily="34" charset="0"/>
                <a:cs typeface="Calibri" panose="020F0502020204030204" pitchFamily="34" charset="0"/>
              </a:rPr>
              <a:t>John Owen</a:t>
            </a:r>
          </a:p>
          <a:p>
            <a:r>
              <a:rPr lang="en-GB" sz="4000" b="1" dirty="0">
                <a:solidFill>
                  <a:srgbClr val="FFFF00"/>
                </a:solidFill>
                <a:latin typeface="Calibri" panose="020F0502020204030204" pitchFamily="34" charset="0"/>
                <a:cs typeface="Calibri" panose="020F0502020204030204" pitchFamily="34" charset="0"/>
              </a:rPr>
              <a:t>Thomas Goodwin </a:t>
            </a:r>
            <a:r>
              <a:rPr lang="en-GB" sz="3200" b="1" dirty="0">
                <a:solidFill>
                  <a:srgbClr val="FFFF00"/>
                </a:solidFill>
                <a:latin typeface="Calibri" panose="020F0502020204030204" pitchFamily="34" charset="0"/>
                <a:cs typeface="Calibri" panose="020F0502020204030204" pitchFamily="34" charset="0"/>
              </a:rPr>
              <a:t>1600-1680 AD</a:t>
            </a:r>
          </a:p>
        </p:txBody>
      </p:sp>
      <p:sp>
        <p:nvSpPr>
          <p:cNvPr id="6" name="TextBox 5"/>
          <p:cNvSpPr txBox="1"/>
          <p:nvPr/>
        </p:nvSpPr>
        <p:spPr>
          <a:xfrm>
            <a:off x="7504981" y="5061030"/>
            <a:ext cx="4152900" cy="954107"/>
          </a:xfrm>
          <a:prstGeom prst="rect">
            <a:avLst/>
          </a:prstGeom>
          <a:noFill/>
        </p:spPr>
        <p:txBody>
          <a:bodyPr wrap="square" rtlCol="0">
            <a:spAutoFit/>
          </a:bodyPr>
          <a:lstStyle/>
          <a:p>
            <a:r>
              <a:rPr lang="en-GB" sz="2800" b="1" dirty="0"/>
              <a:t>Savoy Declaration of Faith &amp; Order</a:t>
            </a:r>
          </a:p>
        </p:txBody>
      </p:sp>
    </p:spTree>
    <p:extLst>
      <p:ext uri="{BB962C8B-B14F-4D97-AF65-F5344CB8AC3E}">
        <p14:creationId xmlns:p14="http://schemas.microsoft.com/office/powerpoint/2010/main" val="248766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3785652"/>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4000" b="1" dirty="0">
                <a:solidFill>
                  <a:srgbClr val="FFFF00"/>
                </a:solidFill>
                <a:latin typeface="Calibri" panose="020F0502020204030204" pitchFamily="34" charset="0"/>
                <a:cs typeface="Calibri" panose="020F0502020204030204" pitchFamily="34" charset="0"/>
              </a:rPr>
              <a:t>Charles II </a:t>
            </a:r>
            <a:r>
              <a:rPr lang="en-GB" sz="3200" b="1" dirty="0">
                <a:solidFill>
                  <a:srgbClr val="FFFF00"/>
                </a:solidFill>
                <a:latin typeface="Calibri" panose="020F0502020204030204" pitchFamily="34" charset="0"/>
                <a:cs typeface="Calibri" panose="020F0502020204030204" pitchFamily="34" charset="0"/>
              </a:rPr>
              <a:t>1630-1685 AD</a:t>
            </a:r>
          </a:p>
        </p:txBody>
      </p:sp>
      <p:sp>
        <p:nvSpPr>
          <p:cNvPr id="7" name="TextBox 6"/>
          <p:cNvSpPr txBox="1"/>
          <p:nvPr/>
        </p:nvSpPr>
        <p:spPr>
          <a:xfrm>
            <a:off x="6096000" y="3692068"/>
            <a:ext cx="5272087" cy="2246769"/>
          </a:xfrm>
          <a:prstGeom prst="rect">
            <a:avLst/>
          </a:prstGeom>
          <a:noFill/>
        </p:spPr>
        <p:txBody>
          <a:bodyPr wrap="square" rtlCol="0">
            <a:spAutoFit/>
          </a:bodyPr>
          <a:lstStyle/>
          <a:p>
            <a:r>
              <a:rPr lang="en-GB" sz="2800" b="1" dirty="0"/>
              <a:t>Reintroduction of Book of Common Prayer</a:t>
            </a:r>
          </a:p>
          <a:p>
            <a:r>
              <a:rPr lang="en-GB" sz="2800" b="1" dirty="0"/>
              <a:t>Second Act of Uniformity</a:t>
            </a:r>
          </a:p>
          <a:p>
            <a:r>
              <a:rPr lang="en-GB" sz="2800" b="1" dirty="0"/>
              <a:t>Acceptance required to hold public or religious office</a:t>
            </a:r>
          </a:p>
        </p:txBody>
      </p:sp>
    </p:spTree>
    <p:extLst>
      <p:ext uri="{BB962C8B-B14F-4D97-AF65-F5344CB8AC3E}">
        <p14:creationId xmlns:p14="http://schemas.microsoft.com/office/powerpoint/2010/main" val="343744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anim calcmode="lin" valueType="num">
                                      <p:cBhvr>
                                        <p:cTn id="2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6" y="5524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3785652"/>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4000" b="1" dirty="0">
                <a:solidFill>
                  <a:srgbClr val="FFFF00"/>
                </a:solidFill>
                <a:latin typeface="Calibri" panose="020F0502020204030204" pitchFamily="34" charset="0"/>
                <a:cs typeface="Calibri" panose="020F0502020204030204" pitchFamily="34" charset="0"/>
              </a:rPr>
              <a:t>Charles II </a:t>
            </a:r>
          </a:p>
        </p:txBody>
      </p:sp>
      <p:sp>
        <p:nvSpPr>
          <p:cNvPr id="7" name="TextBox 6"/>
          <p:cNvSpPr txBox="1"/>
          <p:nvPr/>
        </p:nvSpPr>
        <p:spPr>
          <a:xfrm>
            <a:off x="5976937" y="4120693"/>
            <a:ext cx="5553075" cy="1384995"/>
          </a:xfrm>
          <a:prstGeom prst="rect">
            <a:avLst/>
          </a:prstGeom>
          <a:noFill/>
        </p:spPr>
        <p:txBody>
          <a:bodyPr wrap="square" rtlCol="0">
            <a:spAutoFit/>
          </a:bodyPr>
          <a:lstStyle/>
          <a:p>
            <a:r>
              <a:rPr lang="en-GB" sz="2800" b="1" dirty="0"/>
              <a:t>The Great Ejection 1662 (2000 clergymen expelled from the Church of England)</a:t>
            </a:r>
          </a:p>
        </p:txBody>
      </p:sp>
    </p:spTree>
    <p:extLst>
      <p:ext uri="{BB962C8B-B14F-4D97-AF65-F5344CB8AC3E}">
        <p14:creationId xmlns:p14="http://schemas.microsoft.com/office/powerpoint/2010/main" val="182300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3" y="552415"/>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3785652"/>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4000" b="1" dirty="0">
                <a:solidFill>
                  <a:srgbClr val="FFFF00"/>
                </a:solidFill>
                <a:latin typeface="Calibri" panose="020F0502020204030204" pitchFamily="34" charset="0"/>
                <a:cs typeface="Calibri" panose="020F0502020204030204" pitchFamily="34" charset="0"/>
              </a:rPr>
              <a:t>Charles II </a:t>
            </a:r>
          </a:p>
        </p:txBody>
      </p:sp>
      <p:sp>
        <p:nvSpPr>
          <p:cNvPr id="7" name="TextBox 6"/>
          <p:cNvSpPr txBox="1"/>
          <p:nvPr/>
        </p:nvSpPr>
        <p:spPr>
          <a:xfrm>
            <a:off x="5976937" y="4120693"/>
            <a:ext cx="5553075" cy="1815882"/>
          </a:xfrm>
          <a:prstGeom prst="rect">
            <a:avLst/>
          </a:prstGeom>
          <a:noFill/>
        </p:spPr>
        <p:txBody>
          <a:bodyPr wrap="square" rtlCol="0">
            <a:spAutoFit/>
          </a:bodyPr>
          <a:lstStyle/>
          <a:p>
            <a:r>
              <a:rPr lang="en-GB" sz="2800" b="1" dirty="0"/>
              <a:t>The Great Ejection 1662 (2000 clergymen expelled from the Church of England)</a:t>
            </a:r>
          </a:p>
          <a:p>
            <a:r>
              <a:rPr lang="en-GB" sz="2800" b="1" dirty="0"/>
              <a:t>Five Mile Act 1665</a:t>
            </a:r>
          </a:p>
        </p:txBody>
      </p:sp>
    </p:spTree>
    <p:extLst>
      <p:ext uri="{BB962C8B-B14F-4D97-AF65-F5344CB8AC3E}">
        <p14:creationId xmlns:p14="http://schemas.microsoft.com/office/powerpoint/2010/main" val="202488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4" y="5608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4401205"/>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3200" b="1" dirty="0">
                <a:solidFill>
                  <a:srgbClr val="FFFF00"/>
                </a:solidFill>
                <a:latin typeface="Calibri" panose="020F0502020204030204" pitchFamily="34" charset="0"/>
                <a:cs typeface="Calibri" panose="020F0502020204030204" pitchFamily="34" charset="0"/>
              </a:rPr>
              <a:t>Charles II</a:t>
            </a:r>
          </a:p>
          <a:p>
            <a:r>
              <a:rPr lang="en-GB" sz="4000" b="1" dirty="0">
                <a:solidFill>
                  <a:srgbClr val="FFFF00"/>
                </a:solidFill>
                <a:latin typeface="Calibri" panose="020F0502020204030204" pitchFamily="34" charset="0"/>
                <a:cs typeface="Calibri" panose="020F0502020204030204" pitchFamily="34" charset="0"/>
              </a:rPr>
              <a:t>James II </a:t>
            </a:r>
            <a:r>
              <a:rPr lang="en-GB" sz="3200" b="1" dirty="0">
                <a:solidFill>
                  <a:srgbClr val="FFFF00"/>
                </a:solidFill>
                <a:latin typeface="Calibri" panose="020F0502020204030204" pitchFamily="34" charset="0"/>
                <a:cs typeface="Calibri" panose="020F0502020204030204" pitchFamily="34" charset="0"/>
              </a:rPr>
              <a:t>1673-1701 AD </a:t>
            </a:r>
          </a:p>
        </p:txBody>
      </p:sp>
    </p:spTree>
    <p:extLst>
      <p:ext uri="{BB962C8B-B14F-4D97-AF65-F5344CB8AC3E}">
        <p14:creationId xmlns:p14="http://schemas.microsoft.com/office/powerpoint/2010/main" val="216096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08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400" y="1244600"/>
            <a:ext cx="4978400" cy="1323439"/>
          </a:xfrm>
          <a:prstGeom prst="rect">
            <a:avLst/>
          </a:prstGeom>
          <a:noFill/>
        </p:spPr>
        <p:txBody>
          <a:bodyPr wrap="square" rtlCol="0">
            <a:spAutoFit/>
          </a:bodyPr>
          <a:lstStyle/>
          <a:p>
            <a:r>
              <a:rPr lang="en-GB" sz="2400" b="1" dirty="0">
                <a:latin typeface="Calibri" panose="020F0502020204030204" pitchFamily="34" charset="0"/>
                <a:cs typeface="Calibri" panose="020F0502020204030204" pitchFamily="34" charset="0"/>
              </a:rPr>
              <a:t>British values</a:t>
            </a:r>
          </a:p>
          <a:p>
            <a:r>
              <a:rPr lang="en-GB" sz="2400" b="1" dirty="0">
                <a:latin typeface="Calibri" panose="020F0502020204030204" pitchFamily="34" charset="0"/>
                <a:cs typeface="Calibri" panose="020F0502020204030204" pitchFamily="34" charset="0"/>
              </a:rPr>
              <a:t>Ofsted checks</a:t>
            </a:r>
          </a:p>
          <a:p>
            <a:r>
              <a:rPr lang="en-GB" sz="3200" b="1" dirty="0">
                <a:latin typeface="Calibri" panose="020F0502020204030204" pitchFamily="34" charset="0"/>
                <a:cs typeface="Calibri" panose="020F0502020204030204" pitchFamily="34" charset="0"/>
              </a:rPr>
              <a:t>Church activities?</a:t>
            </a:r>
          </a:p>
        </p:txBody>
      </p:sp>
    </p:spTree>
    <p:extLst>
      <p:ext uri="{BB962C8B-B14F-4D97-AF65-F5344CB8AC3E}">
        <p14:creationId xmlns:p14="http://schemas.microsoft.com/office/powerpoint/2010/main" val="29838442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4" y="5608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5645151" cy="4893647"/>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Post Freedom Movement</a:t>
            </a:r>
          </a:p>
          <a:p>
            <a:r>
              <a:rPr lang="en-GB" sz="3200" b="1" dirty="0">
                <a:solidFill>
                  <a:srgbClr val="FFFF00"/>
                </a:solidFill>
                <a:latin typeface="Calibri" panose="020F0502020204030204" pitchFamily="34" charset="0"/>
                <a:cs typeface="Calibri" panose="020F0502020204030204" pitchFamily="34" charset="0"/>
              </a:rPr>
              <a:t>Henry VIII?</a:t>
            </a:r>
          </a:p>
          <a:p>
            <a:r>
              <a:rPr lang="en-GB" sz="3200" b="1" dirty="0">
                <a:solidFill>
                  <a:srgbClr val="FFFF00"/>
                </a:solidFill>
                <a:latin typeface="Calibri" panose="020F0502020204030204" pitchFamily="34" charset="0"/>
                <a:cs typeface="Calibri" panose="020F0502020204030204" pitchFamily="34" charset="0"/>
              </a:rPr>
              <a:t>Edward VI</a:t>
            </a:r>
          </a:p>
          <a:p>
            <a:r>
              <a:rPr lang="en-GB" sz="3200" b="1" dirty="0">
                <a:solidFill>
                  <a:srgbClr val="FFFF00"/>
                </a:solidFill>
                <a:latin typeface="Calibri" panose="020F0502020204030204" pitchFamily="34" charset="0"/>
                <a:cs typeface="Calibri" panose="020F0502020204030204" pitchFamily="34" charset="0"/>
              </a:rPr>
              <a:t>‘Bloody’ Mary </a:t>
            </a:r>
          </a:p>
          <a:p>
            <a:r>
              <a:rPr lang="en-GB" sz="3200" b="1" dirty="0">
                <a:solidFill>
                  <a:srgbClr val="FFFF00"/>
                </a:solidFill>
                <a:latin typeface="Calibri" panose="020F0502020204030204" pitchFamily="34" charset="0"/>
                <a:cs typeface="Calibri" panose="020F0502020204030204" pitchFamily="34" charset="0"/>
              </a:rPr>
              <a:t>James I</a:t>
            </a:r>
          </a:p>
          <a:p>
            <a:r>
              <a:rPr lang="en-GB" sz="3200" b="1" dirty="0">
                <a:solidFill>
                  <a:srgbClr val="FFFF00"/>
                </a:solidFill>
                <a:latin typeface="Calibri" panose="020F0502020204030204" pitchFamily="34" charset="0"/>
                <a:cs typeface="Calibri" panose="020F0502020204030204" pitchFamily="34" charset="0"/>
              </a:rPr>
              <a:t>Charles I</a:t>
            </a:r>
          </a:p>
          <a:p>
            <a:r>
              <a:rPr lang="en-GB" sz="3200" b="1" dirty="0">
                <a:solidFill>
                  <a:srgbClr val="FFFF00"/>
                </a:solidFill>
                <a:latin typeface="Calibri" panose="020F0502020204030204" pitchFamily="34" charset="0"/>
                <a:cs typeface="Calibri" panose="020F0502020204030204" pitchFamily="34" charset="0"/>
              </a:rPr>
              <a:t>Charles II</a:t>
            </a:r>
          </a:p>
          <a:p>
            <a:r>
              <a:rPr lang="en-GB" sz="3600" b="1" dirty="0">
                <a:solidFill>
                  <a:srgbClr val="FFFF00"/>
                </a:solidFill>
                <a:latin typeface="Calibri" panose="020F0502020204030204" pitchFamily="34" charset="0"/>
                <a:cs typeface="Calibri" panose="020F0502020204030204" pitchFamily="34" charset="0"/>
              </a:rPr>
              <a:t>James II</a:t>
            </a:r>
          </a:p>
          <a:p>
            <a:r>
              <a:rPr lang="en-GB" sz="4000" b="1" dirty="0">
                <a:solidFill>
                  <a:srgbClr val="FFFF00"/>
                </a:solidFill>
                <a:latin typeface="Calibri" panose="020F0502020204030204" pitchFamily="34" charset="0"/>
                <a:cs typeface="Calibri" panose="020F0502020204030204" pitchFamily="34" charset="0"/>
              </a:rPr>
              <a:t>William III </a:t>
            </a:r>
            <a:r>
              <a:rPr lang="en-GB" sz="3200" b="1" dirty="0">
                <a:solidFill>
                  <a:srgbClr val="FFFF00"/>
                </a:solidFill>
                <a:latin typeface="Calibri" panose="020F0502020204030204" pitchFamily="34" charset="0"/>
                <a:cs typeface="Calibri" panose="020F0502020204030204" pitchFamily="34" charset="0"/>
              </a:rPr>
              <a:t>1650-1702 AD</a:t>
            </a:r>
          </a:p>
        </p:txBody>
      </p:sp>
      <p:sp>
        <p:nvSpPr>
          <p:cNvPr id="5" name="TextBox 4"/>
          <p:cNvSpPr txBox="1"/>
          <p:nvPr/>
        </p:nvSpPr>
        <p:spPr>
          <a:xfrm>
            <a:off x="6806821" y="5387735"/>
            <a:ext cx="5629275" cy="584775"/>
          </a:xfrm>
          <a:prstGeom prst="rect">
            <a:avLst/>
          </a:prstGeom>
          <a:noFill/>
        </p:spPr>
        <p:txBody>
          <a:bodyPr wrap="square" rtlCol="0">
            <a:spAutoFit/>
          </a:bodyPr>
          <a:lstStyle/>
          <a:p>
            <a:r>
              <a:rPr lang="en-GB" sz="3200" b="1" dirty="0"/>
              <a:t>Act of Toleration 1689</a:t>
            </a:r>
          </a:p>
        </p:txBody>
      </p:sp>
    </p:spTree>
    <p:extLst>
      <p:ext uri="{BB962C8B-B14F-4D97-AF65-F5344CB8AC3E}">
        <p14:creationId xmlns:p14="http://schemas.microsoft.com/office/powerpoint/2010/main" val="26446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67934" y="5524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523968" cy="769441"/>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 </a:t>
            </a:r>
          </a:p>
        </p:txBody>
      </p:sp>
    </p:spTree>
    <p:extLst>
      <p:ext uri="{BB962C8B-B14F-4D97-AF65-F5344CB8AC3E}">
        <p14:creationId xmlns:p14="http://schemas.microsoft.com/office/powerpoint/2010/main" val="22238527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0611"/>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0811296" cy="1384995"/>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 </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John Milton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1608-1674 AD: Poet, writer &amp; civil servant</a:t>
            </a:r>
          </a:p>
        </p:txBody>
      </p:sp>
      <p:sp>
        <p:nvSpPr>
          <p:cNvPr id="5" name="TextBox 4"/>
          <p:cNvSpPr txBox="1"/>
          <p:nvPr/>
        </p:nvSpPr>
        <p:spPr>
          <a:xfrm>
            <a:off x="6096000" y="2908990"/>
            <a:ext cx="5627686" cy="2062103"/>
          </a:xfrm>
          <a:prstGeom prst="rect">
            <a:avLst/>
          </a:prstGeom>
          <a:noFill/>
        </p:spPr>
        <p:txBody>
          <a:bodyPr wrap="square" rtlCol="0">
            <a:spAutoFit/>
          </a:bodyPr>
          <a:lstStyle/>
          <a:p>
            <a:r>
              <a:rPr lang="en-GB" sz="3200" b="1" i="1" dirty="0"/>
              <a:t>“He who reigns within himself and rules his passions, desires, and fears is more than a king.”</a:t>
            </a:r>
            <a:endParaRPr lang="en-GB" sz="3200" i="1" dirty="0"/>
          </a:p>
        </p:txBody>
      </p:sp>
    </p:spTree>
    <p:extLst>
      <p:ext uri="{BB962C8B-B14F-4D97-AF65-F5344CB8AC3E}">
        <p14:creationId xmlns:p14="http://schemas.microsoft.com/office/powerpoint/2010/main" val="28663187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000"/>
                                        <p:tgtEl>
                                          <p:spTgt spid="5">
                                            <p:txEl>
                                              <p:pRg st="0" end="0"/>
                                            </p:txEl>
                                          </p:spTgt>
                                        </p:tgtEl>
                                      </p:cBhvr>
                                    </p:animEffect>
                                    <p:anim calcmode="lin" valueType="num">
                                      <p:cBhvr>
                                        <p:cTn id="1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39633"/>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774134" cy="1877437"/>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 </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Milton</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The Mayflower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1620 AD</a:t>
            </a:r>
          </a:p>
        </p:txBody>
      </p:sp>
    </p:spTree>
    <p:extLst>
      <p:ext uri="{BB962C8B-B14F-4D97-AF65-F5344CB8AC3E}">
        <p14:creationId xmlns:p14="http://schemas.microsoft.com/office/powerpoint/2010/main" val="2999217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778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7" y="1244600"/>
            <a:ext cx="10457613" cy="2369880"/>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 </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Milton</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The Mayflower</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John Bunyan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1628-1688 AD: author of </a:t>
            </a:r>
            <a:r>
              <a:rPr lang="en-GB" sz="3200" b="1" i="1" dirty="0">
                <a:ln>
                  <a:solidFill>
                    <a:srgbClr val="FFFF00"/>
                  </a:solidFill>
                </a:ln>
                <a:solidFill>
                  <a:srgbClr val="FFFF00"/>
                </a:solidFill>
                <a:latin typeface="Calibri" panose="020F0502020204030204" pitchFamily="34" charset="0"/>
                <a:cs typeface="Calibri" panose="020F0502020204030204" pitchFamily="34" charset="0"/>
              </a:rPr>
              <a:t>Pilgrim’s Progress</a:t>
            </a:r>
            <a:endParaRPr lang="en-GB" sz="3200" b="1" dirty="0">
              <a:ln>
                <a:solidFill>
                  <a:srgbClr val="FFFF00"/>
                </a:solidFill>
              </a:ln>
              <a:solidFill>
                <a:srgbClr val="FFFF00"/>
              </a:solidFill>
              <a:latin typeface="Calibri" panose="020F0502020204030204" pitchFamily="34" charset="0"/>
              <a:cs typeface="Calibri" panose="020F0502020204030204" pitchFamily="34" charset="0"/>
            </a:endParaRPr>
          </a:p>
        </p:txBody>
      </p:sp>
      <p:sp>
        <p:nvSpPr>
          <p:cNvPr id="5" name="TextBox 4"/>
          <p:cNvSpPr txBox="1"/>
          <p:nvPr/>
        </p:nvSpPr>
        <p:spPr>
          <a:xfrm>
            <a:off x="6096000" y="4068493"/>
            <a:ext cx="5260974" cy="2062103"/>
          </a:xfrm>
          <a:prstGeom prst="rect">
            <a:avLst/>
          </a:prstGeom>
          <a:noFill/>
        </p:spPr>
        <p:txBody>
          <a:bodyPr wrap="square" rtlCol="0">
            <a:spAutoFit/>
          </a:bodyPr>
          <a:lstStyle/>
          <a:p>
            <a:r>
              <a:rPr lang="en-GB" sz="3200" b="1" i="1" dirty="0"/>
              <a:t>“No child of God sins to such a degree as to render himself incapable of forgiveness.”</a:t>
            </a:r>
          </a:p>
        </p:txBody>
      </p:sp>
    </p:spTree>
    <p:extLst>
      <p:ext uri="{BB962C8B-B14F-4D97-AF65-F5344CB8AC3E}">
        <p14:creationId xmlns:p14="http://schemas.microsoft.com/office/powerpoint/2010/main" val="11308633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2" presetClass="entr" presetSubtype="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000"/>
                                        <p:tgtEl>
                                          <p:spTgt spid="5">
                                            <p:txEl>
                                              <p:pRg st="0" end="0"/>
                                            </p:txEl>
                                          </p:spTgt>
                                        </p:tgtEl>
                                      </p:cBhvr>
                                    </p:animEffect>
                                    <p:anim calcmode="lin" valueType="num">
                                      <p:cBhvr>
                                        <p:cTn id="1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1384995"/>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 </a:t>
            </a:r>
          </a:p>
        </p:txBody>
      </p:sp>
      <p:sp>
        <p:nvSpPr>
          <p:cNvPr id="4" name="TextBox 3"/>
          <p:cNvSpPr txBox="1"/>
          <p:nvPr/>
        </p:nvSpPr>
        <p:spPr>
          <a:xfrm>
            <a:off x="1041398" y="2506484"/>
            <a:ext cx="7077075" cy="584775"/>
          </a:xfrm>
          <a:prstGeom prst="rect">
            <a:avLst/>
          </a:prstGeom>
          <a:noFill/>
        </p:spPr>
        <p:txBody>
          <a:bodyPr wrap="square" rtlCol="0">
            <a:spAutoFit/>
          </a:bodyPr>
          <a:lstStyle/>
          <a:p>
            <a:r>
              <a:rPr lang="en-GB" sz="3200" b="1" dirty="0"/>
              <a:t>State of the nation:</a:t>
            </a:r>
          </a:p>
        </p:txBody>
      </p:sp>
    </p:spTree>
    <p:extLst>
      <p:ext uri="{BB962C8B-B14F-4D97-AF65-F5344CB8AC3E}">
        <p14:creationId xmlns:p14="http://schemas.microsoft.com/office/powerpoint/2010/main" val="29441273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42457"/>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0822619" cy="2000548"/>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George Whitfield</a:t>
            </a:r>
            <a:r>
              <a:rPr lang="en-GB" sz="4000" b="1" dirty="0">
                <a:ln>
                  <a:solidFill>
                    <a:srgbClr val="FFFF00"/>
                  </a:solidFill>
                </a:ln>
                <a:latin typeface="Calibri" panose="020F0502020204030204" pitchFamily="34" charset="0"/>
                <a:cs typeface="Calibri" panose="020F0502020204030204" pitchFamily="34" charset="0"/>
              </a:rPr>
              <a:t>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1740-1770 AD: Itinerant evangelist</a:t>
            </a:r>
          </a:p>
        </p:txBody>
      </p:sp>
      <p:sp>
        <p:nvSpPr>
          <p:cNvPr id="6" name="TextBox 5"/>
          <p:cNvSpPr txBox="1"/>
          <p:nvPr/>
        </p:nvSpPr>
        <p:spPr>
          <a:xfrm>
            <a:off x="6272843" y="3363673"/>
            <a:ext cx="5591174" cy="1569660"/>
          </a:xfrm>
          <a:prstGeom prst="rect">
            <a:avLst/>
          </a:prstGeom>
          <a:noFill/>
        </p:spPr>
        <p:txBody>
          <a:bodyPr wrap="square" rtlCol="0">
            <a:spAutoFit/>
          </a:bodyPr>
          <a:lstStyle/>
          <a:p>
            <a:r>
              <a:rPr lang="en-GB" sz="3200" b="1" i="1" dirty="0"/>
              <a:t>“Take care of your life and the Lord will take care of your death.”</a:t>
            </a:r>
          </a:p>
        </p:txBody>
      </p:sp>
    </p:spTree>
    <p:extLst>
      <p:ext uri="{BB962C8B-B14F-4D97-AF65-F5344CB8AC3E}">
        <p14:creationId xmlns:p14="http://schemas.microsoft.com/office/powerpoint/2010/main" val="16418446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2" presetClass="entr" presetSubtype="3"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1000"/>
                                        <p:tgtEl>
                                          <p:spTgt spid="6">
                                            <p:txEl>
                                              <p:pRg st="0" end="0"/>
                                            </p:txEl>
                                          </p:spTgt>
                                        </p:tgtEl>
                                      </p:cBhvr>
                                    </p:animEffect>
                                    <p:anim calcmode="lin" valueType="num">
                                      <p:cBhvr>
                                        <p:cTn id="1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594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0811296" cy="2492990"/>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John Wesley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1703-1791 AD</a:t>
            </a:r>
            <a:r>
              <a:rPr lang="en-GB" sz="4000" b="1" dirty="0">
                <a:ln>
                  <a:solidFill>
                    <a:srgbClr val="FFFF00"/>
                  </a:solidFill>
                </a:ln>
                <a:latin typeface="Calibri" panose="020F0502020204030204" pitchFamily="34" charset="0"/>
                <a:cs typeface="Calibri" panose="020F0502020204030204" pitchFamily="34" charset="0"/>
              </a:rPr>
              <a:t>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founder of Methodism</a:t>
            </a:r>
          </a:p>
        </p:txBody>
      </p:sp>
      <p:sp>
        <p:nvSpPr>
          <p:cNvPr id="7" name="TextBox 6"/>
          <p:cNvSpPr txBox="1"/>
          <p:nvPr/>
        </p:nvSpPr>
        <p:spPr>
          <a:xfrm>
            <a:off x="5348377" y="3737590"/>
            <a:ext cx="6643020" cy="2246769"/>
          </a:xfrm>
          <a:prstGeom prst="rect">
            <a:avLst/>
          </a:prstGeom>
          <a:noFill/>
        </p:spPr>
        <p:txBody>
          <a:bodyPr wrap="square" rtlCol="0">
            <a:spAutoFit/>
          </a:bodyPr>
          <a:lstStyle/>
          <a:p>
            <a:r>
              <a:rPr lang="en-GB" sz="2800" b="1" i="1" dirty="0"/>
              <a:t>“I went to America to convert the Indians, but who will convert me?”</a:t>
            </a:r>
          </a:p>
          <a:p>
            <a:endParaRPr lang="en-GB" sz="2800" b="1" i="1" dirty="0"/>
          </a:p>
          <a:p>
            <a:r>
              <a:rPr lang="en-GB" sz="2800" b="1" i="1" dirty="0"/>
              <a:t>“Catch fire and people will come for miles to see you burn.”</a:t>
            </a:r>
          </a:p>
        </p:txBody>
      </p:sp>
    </p:spTree>
    <p:extLst>
      <p:ext uri="{BB962C8B-B14F-4D97-AF65-F5344CB8AC3E}">
        <p14:creationId xmlns:p14="http://schemas.microsoft.com/office/powerpoint/2010/main" val="1117205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2" presetClass="entr" presetSubtype="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1000"/>
                                        <p:tgtEl>
                                          <p:spTgt spid="7">
                                            <p:txEl>
                                              <p:pRg st="2" end="2"/>
                                            </p:txEl>
                                          </p:spTgt>
                                        </p:tgtEl>
                                      </p:cBhvr>
                                    </p:animEffect>
                                    <p:anim calcmode="lin" valueType="num">
                                      <p:cBhvr>
                                        <p:cTn id="1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76400" y="586282"/>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2923877"/>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600" b="1" dirty="0">
                <a:ln>
                  <a:solidFill>
                    <a:schemeClr val="tx1"/>
                  </a:solidFill>
                </a:ln>
                <a:latin typeface="Calibri" panose="020F0502020204030204" pitchFamily="34" charset="0"/>
                <a:cs typeface="Calibri" panose="020F0502020204030204" pitchFamily="34" charset="0"/>
              </a:rPr>
              <a:t>(Needy children) </a:t>
            </a:r>
            <a:r>
              <a:rPr lang="en-GB" sz="3200" b="1" dirty="0">
                <a:ln>
                  <a:solidFill>
                    <a:schemeClr val="tx1"/>
                  </a:solidFill>
                </a:ln>
                <a:latin typeface="Calibri" panose="020F0502020204030204" pitchFamily="34" charset="0"/>
                <a:cs typeface="Calibri" panose="020F0502020204030204" pitchFamily="34" charset="0"/>
              </a:rPr>
              <a:t>1702-1801</a:t>
            </a:r>
            <a:r>
              <a:rPr lang="en-GB" sz="3600" b="1" dirty="0">
                <a:ln>
                  <a:solidFill>
                    <a:schemeClr val="tx1"/>
                  </a:solidFill>
                </a:ln>
                <a:latin typeface="Calibri" panose="020F0502020204030204" pitchFamily="34" charset="0"/>
                <a:cs typeface="Calibri" panose="020F0502020204030204" pitchFamily="34" charset="0"/>
              </a:rPr>
              <a:t> </a:t>
            </a:r>
            <a:r>
              <a:rPr lang="en-GB" sz="3200" b="1" dirty="0">
                <a:ln>
                  <a:solidFill>
                    <a:schemeClr val="tx1"/>
                  </a:solidFill>
                </a:ln>
                <a:latin typeface="Calibri" panose="020F0502020204030204" pitchFamily="34" charset="0"/>
                <a:cs typeface="Calibri" panose="020F0502020204030204" pitchFamily="34" charset="0"/>
              </a:rPr>
              <a:t>AD</a:t>
            </a:r>
          </a:p>
        </p:txBody>
      </p:sp>
    </p:spTree>
    <p:extLst>
      <p:ext uri="{BB962C8B-B14F-4D97-AF65-F5344CB8AC3E}">
        <p14:creationId xmlns:p14="http://schemas.microsoft.com/office/powerpoint/2010/main" val="7964127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5925" y="532961"/>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9336" y="1235973"/>
            <a:ext cx="10820611" cy="3477875"/>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Robert Raikes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1736-1811 AD newspaper owner and founder of Sunday School Society</a:t>
            </a:r>
          </a:p>
        </p:txBody>
      </p:sp>
      <p:sp>
        <p:nvSpPr>
          <p:cNvPr id="6" name="TextBox 5"/>
          <p:cNvSpPr txBox="1"/>
          <p:nvPr/>
        </p:nvSpPr>
        <p:spPr>
          <a:xfrm>
            <a:off x="6011353" y="4713848"/>
            <a:ext cx="5753100" cy="1077218"/>
          </a:xfrm>
          <a:prstGeom prst="rect">
            <a:avLst/>
          </a:prstGeom>
          <a:noFill/>
        </p:spPr>
        <p:txBody>
          <a:bodyPr wrap="square" rtlCol="0">
            <a:spAutoFit/>
          </a:bodyPr>
          <a:lstStyle/>
          <a:p>
            <a:r>
              <a:rPr lang="en-GB" sz="3200" b="1" i="1" dirty="0"/>
              <a:t>“The world marches forth on the feet of little children.” </a:t>
            </a:r>
            <a:endParaRPr lang="en-GB" dirty="0"/>
          </a:p>
        </p:txBody>
      </p:sp>
    </p:spTree>
    <p:extLst>
      <p:ext uri="{BB962C8B-B14F-4D97-AF65-F5344CB8AC3E}">
        <p14:creationId xmlns:p14="http://schemas.microsoft.com/office/powerpoint/2010/main" val="25953004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67933" y="552415"/>
            <a:ext cx="94742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400" y="1244600"/>
            <a:ext cx="4978400" cy="1692771"/>
          </a:xfrm>
          <a:prstGeom prst="rect">
            <a:avLst/>
          </a:prstGeom>
          <a:noFill/>
        </p:spPr>
        <p:txBody>
          <a:bodyPr wrap="square" rtlCol="0">
            <a:spAutoFit/>
          </a:bodyPr>
          <a:lstStyle/>
          <a:p>
            <a:r>
              <a:rPr lang="en-GB" sz="2400" b="1" dirty="0">
                <a:latin typeface="Calibri" panose="020F0502020204030204" pitchFamily="34" charset="0"/>
                <a:cs typeface="Calibri" panose="020F0502020204030204" pitchFamily="34" charset="0"/>
              </a:rPr>
              <a:t>British values</a:t>
            </a:r>
          </a:p>
          <a:p>
            <a:r>
              <a:rPr lang="en-GB" sz="2400" b="1" dirty="0">
                <a:latin typeface="Calibri" panose="020F0502020204030204" pitchFamily="34" charset="0"/>
                <a:cs typeface="Calibri" panose="020F0502020204030204" pitchFamily="34" charset="0"/>
              </a:rPr>
              <a:t>Ofsted checks</a:t>
            </a:r>
          </a:p>
          <a:p>
            <a:r>
              <a:rPr lang="en-GB" sz="2400" b="1" dirty="0">
                <a:latin typeface="Calibri" panose="020F0502020204030204" pitchFamily="34" charset="0"/>
                <a:cs typeface="Calibri" panose="020F0502020204030204" pitchFamily="34" charset="0"/>
              </a:rPr>
              <a:t>Church activities?</a:t>
            </a:r>
          </a:p>
          <a:p>
            <a:r>
              <a:rPr lang="en-GB" sz="3200" b="1" dirty="0">
                <a:latin typeface="Calibri" panose="020F0502020204030204" pitchFamily="34" charset="0"/>
                <a:cs typeface="Calibri" panose="020F0502020204030204" pitchFamily="34" charset="0"/>
              </a:rPr>
              <a:t>Christian extremists?</a:t>
            </a:r>
          </a:p>
        </p:txBody>
      </p:sp>
    </p:spTree>
    <p:extLst>
      <p:ext uri="{BB962C8B-B14F-4D97-AF65-F5344CB8AC3E}">
        <p14:creationId xmlns:p14="http://schemas.microsoft.com/office/powerpoint/2010/main" val="20255170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52415"/>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1150602" cy="3970318"/>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William Wilberforce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1758-1883 AD: politician and abolitionist</a:t>
            </a:r>
          </a:p>
        </p:txBody>
      </p:sp>
      <p:sp>
        <p:nvSpPr>
          <p:cNvPr id="7" name="TextBox 6"/>
          <p:cNvSpPr txBox="1"/>
          <p:nvPr/>
        </p:nvSpPr>
        <p:spPr>
          <a:xfrm>
            <a:off x="3234905" y="4879996"/>
            <a:ext cx="8574657" cy="1384995"/>
          </a:xfrm>
          <a:prstGeom prst="rect">
            <a:avLst/>
          </a:prstGeom>
          <a:noFill/>
        </p:spPr>
        <p:txBody>
          <a:bodyPr wrap="square" rtlCol="0">
            <a:spAutoFit/>
          </a:bodyPr>
          <a:lstStyle/>
          <a:p>
            <a:r>
              <a:rPr lang="en-GB" sz="2800" b="1" i="1" dirty="0"/>
              <a:t>“True Christians consider themselves not as satisfying some rigorous creditor, but as discharging a debt of gratitude”</a:t>
            </a:r>
          </a:p>
        </p:txBody>
      </p:sp>
    </p:spTree>
    <p:extLst>
      <p:ext uri="{BB962C8B-B14F-4D97-AF65-F5344CB8AC3E}">
        <p14:creationId xmlns:p14="http://schemas.microsoft.com/office/powerpoint/2010/main" val="1245024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2" presetClass="entr" presetSubtype="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000"/>
                                        <p:tgtEl>
                                          <p:spTgt spid="7">
                                            <p:txEl>
                                              <p:pRg st="0" end="0"/>
                                            </p:txEl>
                                          </p:spTgt>
                                        </p:tgtEl>
                                      </p:cBhvr>
                                    </p:animEffect>
                                    <p:anim calcmode="lin" valueType="num">
                                      <p:cBhvr>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1421"/>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0819923" cy="4462760"/>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John Newton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1725-1807 AD: slave trader turned vicar and hymn writer </a:t>
            </a:r>
          </a:p>
        </p:txBody>
      </p:sp>
      <p:sp>
        <p:nvSpPr>
          <p:cNvPr id="6" name="TextBox 5"/>
          <p:cNvSpPr txBox="1"/>
          <p:nvPr/>
        </p:nvSpPr>
        <p:spPr>
          <a:xfrm>
            <a:off x="4692770" y="5214918"/>
            <a:ext cx="6746755" cy="954107"/>
          </a:xfrm>
          <a:prstGeom prst="rect">
            <a:avLst/>
          </a:prstGeom>
          <a:noFill/>
        </p:spPr>
        <p:txBody>
          <a:bodyPr wrap="square" rtlCol="0">
            <a:spAutoFit/>
          </a:bodyPr>
          <a:lstStyle/>
          <a:p>
            <a:r>
              <a:rPr lang="en-GB" sz="2800" b="1" i="1" dirty="0"/>
              <a:t>“Amazing grace, how sweet the sound that saved a wretch like me”</a:t>
            </a:r>
          </a:p>
        </p:txBody>
      </p:sp>
    </p:spTree>
    <p:extLst>
      <p:ext uri="{BB962C8B-B14F-4D97-AF65-F5344CB8AC3E}">
        <p14:creationId xmlns:p14="http://schemas.microsoft.com/office/powerpoint/2010/main" val="16434539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2" presetClass="entr" presetSubtype="3"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1000"/>
                                        <p:tgtEl>
                                          <p:spTgt spid="6">
                                            <p:txEl>
                                              <p:pRg st="0" end="0"/>
                                            </p:txEl>
                                          </p:spTgt>
                                        </p:tgtEl>
                                      </p:cBhvr>
                                    </p:animEffect>
                                    <p:anim calcmode="lin" valueType="num">
                                      <p:cBhvr>
                                        <p:cTn id="1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524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3970318"/>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Newton</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p:txBody>
      </p:sp>
      <p:sp>
        <p:nvSpPr>
          <p:cNvPr id="5" name="TextBox 4"/>
          <p:cNvSpPr txBox="1"/>
          <p:nvPr/>
        </p:nvSpPr>
        <p:spPr>
          <a:xfrm>
            <a:off x="5771072" y="3429000"/>
            <a:ext cx="6128853" cy="2677656"/>
          </a:xfrm>
          <a:prstGeom prst="rect">
            <a:avLst/>
          </a:prstGeom>
          <a:noFill/>
        </p:spPr>
        <p:txBody>
          <a:bodyPr wrap="square" rtlCol="0">
            <a:spAutoFit/>
          </a:bodyPr>
          <a:lstStyle/>
          <a:p>
            <a:r>
              <a:rPr lang="en-GB" sz="2800" b="1" i="1" dirty="0"/>
              <a:t>“There are four things that we ought to do with the Word of God: admit it as the Word of God, commit it to our hearts and minds, submit to it, and transmit it to the world.”</a:t>
            </a:r>
          </a:p>
        </p:txBody>
      </p:sp>
    </p:spTree>
    <p:extLst>
      <p:ext uri="{BB962C8B-B14F-4D97-AF65-F5344CB8AC3E}">
        <p14:creationId xmlns:p14="http://schemas.microsoft.com/office/powerpoint/2010/main" val="454282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4462760"/>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Newton</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Clapham ‘sect’</a:t>
            </a:r>
          </a:p>
        </p:txBody>
      </p:sp>
    </p:spTree>
    <p:extLst>
      <p:ext uri="{BB962C8B-B14F-4D97-AF65-F5344CB8AC3E}">
        <p14:creationId xmlns:p14="http://schemas.microsoft.com/office/powerpoint/2010/main" val="2745988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6" y="535483"/>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0092268" cy="4955203"/>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Newton</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William Carey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1761-1834 AD </a:t>
            </a:r>
            <a:r>
              <a:rPr lang="en-GB" sz="2800" b="1" dirty="0">
                <a:ln>
                  <a:solidFill>
                    <a:srgbClr val="FFFF00"/>
                  </a:solidFill>
                </a:ln>
                <a:solidFill>
                  <a:srgbClr val="FFFF00"/>
                </a:solidFill>
                <a:latin typeface="Calibri" panose="020F0502020204030204" pitchFamily="34" charset="0"/>
                <a:cs typeface="Calibri" panose="020F0502020204030204" pitchFamily="34" charset="0"/>
              </a:rPr>
              <a:t>missionary and linguist</a:t>
            </a:r>
            <a:endParaRPr lang="en-GB" sz="3200" b="1" dirty="0">
              <a:ln>
                <a:solidFill>
                  <a:srgbClr val="FFFF00"/>
                </a:solidFill>
              </a:ln>
              <a:solidFill>
                <a:srgbClr val="FFFF00"/>
              </a:solidFill>
              <a:latin typeface="Calibri" panose="020F0502020204030204" pitchFamily="34" charset="0"/>
              <a:cs typeface="Calibri" panose="020F0502020204030204" pitchFamily="34" charset="0"/>
            </a:endParaRPr>
          </a:p>
        </p:txBody>
      </p:sp>
      <p:sp>
        <p:nvSpPr>
          <p:cNvPr id="5" name="TextBox 4"/>
          <p:cNvSpPr txBox="1"/>
          <p:nvPr/>
        </p:nvSpPr>
        <p:spPr>
          <a:xfrm>
            <a:off x="6771734" y="4267835"/>
            <a:ext cx="5046453" cy="1384995"/>
          </a:xfrm>
          <a:prstGeom prst="rect">
            <a:avLst/>
          </a:prstGeom>
          <a:noFill/>
        </p:spPr>
        <p:txBody>
          <a:bodyPr wrap="square" rtlCol="0">
            <a:spAutoFit/>
          </a:bodyPr>
          <a:lstStyle/>
          <a:p>
            <a:r>
              <a:rPr lang="en-GB" sz="2800" b="1" i="1" dirty="0"/>
              <a:t>“Expect great things from God, attempt great things for God.”</a:t>
            </a:r>
          </a:p>
        </p:txBody>
      </p:sp>
    </p:spTree>
    <p:extLst>
      <p:ext uri="{BB962C8B-B14F-4D97-AF65-F5344CB8AC3E}">
        <p14:creationId xmlns:p14="http://schemas.microsoft.com/office/powerpoint/2010/main" val="2025828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10819923" cy="5386090"/>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A. Ashley-Cooper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1801-1885 AD: </a:t>
            </a:r>
            <a:r>
              <a:rPr lang="en-GB" sz="2800" b="1" dirty="0">
                <a:ln>
                  <a:solidFill>
                    <a:srgbClr val="FFFF00"/>
                  </a:solidFill>
                </a:ln>
                <a:solidFill>
                  <a:srgbClr val="FFFF00"/>
                </a:solidFill>
                <a:latin typeface="Calibri" panose="020F0502020204030204" pitchFamily="34" charset="0"/>
                <a:cs typeface="Calibri" panose="020F0502020204030204" pitchFamily="34" charset="0"/>
              </a:rPr>
              <a:t>politician and reformer of</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							     </a:t>
            </a:r>
            <a:r>
              <a:rPr lang="en-GB" sz="2800" b="1" dirty="0">
                <a:ln>
                  <a:solidFill>
                    <a:srgbClr val="FFFF00"/>
                  </a:solidFill>
                </a:ln>
                <a:solidFill>
                  <a:srgbClr val="FFFF00"/>
                </a:solidFill>
                <a:latin typeface="Calibri" panose="020F0502020204030204" pitchFamily="34" charset="0"/>
                <a:cs typeface="Calibri" panose="020F0502020204030204" pitchFamily="34" charset="0"/>
              </a:rPr>
              <a:t>working practice for children </a:t>
            </a:r>
            <a:endParaRPr lang="en-GB" sz="2400" b="1" dirty="0">
              <a:ln>
                <a:solidFill>
                  <a:srgbClr val="FFFF00"/>
                </a:solidFill>
              </a:ln>
              <a:solidFill>
                <a:srgbClr val="FFFF00"/>
              </a:solidFill>
              <a:latin typeface="Calibri" panose="020F0502020204030204" pitchFamily="34" charset="0"/>
              <a:cs typeface="Calibri" panose="020F0502020204030204" pitchFamily="34" charset="0"/>
            </a:endParaRPr>
          </a:p>
        </p:txBody>
      </p:sp>
      <p:sp>
        <p:nvSpPr>
          <p:cNvPr id="7" name="TextBox 6"/>
          <p:cNvSpPr txBox="1"/>
          <p:nvPr/>
        </p:nvSpPr>
        <p:spPr>
          <a:xfrm>
            <a:off x="5874589" y="4101859"/>
            <a:ext cx="6202394" cy="1384995"/>
          </a:xfrm>
          <a:prstGeom prst="rect">
            <a:avLst/>
          </a:prstGeom>
          <a:noFill/>
        </p:spPr>
        <p:txBody>
          <a:bodyPr wrap="square" rtlCol="0">
            <a:spAutoFit/>
          </a:bodyPr>
          <a:lstStyle/>
          <a:p>
            <a:r>
              <a:rPr lang="en-GB" sz="2800" b="1" i="1" dirty="0">
                <a:ln w="6350">
                  <a:noFill/>
                </a:ln>
              </a:rPr>
              <a:t>“It is the hardest thing in the world to be a good thinker without being a good self-examiner.”</a:t>
            </a:r>
          </a:p>
        </p:txBody>
      </p:sp>
    </p:spTree>
    <p:extLst>
      <p:ext uri="{BB962C8B-B14F-4D97-AF65-F5344CB8AC3E}">
        <p14:creationId xmlns:p14="http://schemas.microsoft.com/office/powerpoint/2010/main" val="2833092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1000"/>
                                        <p:tgtEl>
                                          <p:spTgt spid="3">
                                            <p:txEl>
                                              <p:pRg st="9" end="9"/>
                                            </p:txEl>
                                          </p:spTgt>
                                        </p:tgtEl>
                                      </p:cBhvr>
                                    </p:animEffect>
                                    <p:anim calcmode="lin" valueType="num">
                                      <p:cBhvr>
                                        <p:cTn id="1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15" presetID="2" presetClass="entr" presetSubtype="12"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5201424"/>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A. Ashley-Cooper</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a:t>
            </a:r>
          </a:p>
        </p:txBody>
      </p:sp>
      <p:sp>
        <p:nvSpPr>
          <p:cNvPr id="4" name="TextBox 3"/>
          <p:cNvSpPr txBox="1"/>
          <p:nvPr/>
        </p:nvSpPr>
        <p:spPr>
          <a:xfrm>
            <a:off x="5106839" y="2555218"/>
            <a:ext cx="6840746" cy="1569660"/>
          </a:xfrm>
          <a:prstGeom prst="rect">
            <a:avLst/>
          </a:prstGeom>
          <a:noFill/>
        </p:spPr>
        <p:txBody>
          <a:bodyPr wrap="square" rtlCol="0">
            <a:spAutoFit/>
          </a:bodyPr>
          <a:lstStyle/>
          <a:p>
            <a:r>
              <a:rPr lang="en-GB" sz="4000" b="1" dirty="0">
                <a:solidFill>
                  <a:srgbClr val="FFFF00"/>
                </a:solidFill>
              </a:rPr>
              <a:t>Elizabeth Fry </a:t>
            </a:r>
            <a:r>
              <a:rPr lang="en-GB" sz="3200" b="1" dirty="0">
                <a:solidFill>
                  <a:srgbClr val="FFFF00"/>
                </a:solidFill>
              </a:rPr>
              <a:t>1780-1845 AD</a:t>
            </a:r>
          </a:p>
          <a:p>
            <a:r>
              <a:rPr lang="en-GB" sz="2800" b="1" dirty="0">
                <a:solidFill>
                  <a:srgbClr val="FFFF00"/>
                </a:solidFill>
              </a:rPr>
              <a:t>Militant for prison reform – inspirational for worldwide prison reforms</a:t>
            </a:r>
          </a:p>
        </p:txBody>
      </p:sp>
      <p:sp>
        <p:nvSpPr>
          <p:cNvPr id="8" name="TextBox 7"/>
          <p:cNvSpPr txBox="1"/>
          <p:nvPr/>
        </p:nvSpPr>
        <p:spPr>
          <a:xfrm>
            <a:off x="5569788" y="4294389"/>
            <a:ext cx="6274279" cy="954107"/>
          </a:xfrm>
          <a:prstGeom prst="rect">
            <a:avLst/>
          </a:prstGeom>
          <a:noFill/>
        </p:spPr>
        <p:txBody>
          <a:bodyPr wrap="square" rtlCol="0">
            <a:spAutoFit/>
          </a:bodyPr>
          <a:lstStyle/>
          <a:p>
            <a:r>
              <a:rPr lang="en-GB" sz="2800" b="1" i="1" dirty="0"/>
              <a:t>“Oh Lord, may I be directed what to do and what to leave undone.”</a:t>
            </a:r>
          </a:p>
        </p:txBody>
      </p:sp>
    </p:spTree>
    <p:extLst>
      <p:ext uri="{BB962C8B-B14F-4D97-AF65-F5344CB8AC3E}">
        <p14:creationId xmlns:p14="http://schemas.microsoft.com/office/powerpoint/2010/main" val="21360086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anim calcmode="lin" valueType="num">
                                      <p:cBhvr>
                                        <p:cTn id="1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5201424"/>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A. Ashley-Cooper</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a:t>
            </a:r>
          </a:p>
        </p:txBody>
      </p:sp>
      <p:sp>
        <p:nvSpPr>
          <p:cNvPr id="4" name="TextBox 3"/>
          <p:cNvSpPr txBox="1"/>
          <p:nvPr/>
        </p:nvSpPr>
        <p:spPr>
          <a:xfrm>
            <a:off x="5400136" y="2579735"/>
            <a:ext cx="6556075" cy="1692771"/>
          </a:xfrm>
          <a:prstGeom prst="rect">
            <a:avLst/>
          </a:prstGeom>
          <a:noFill/>
        </p:spPr>
        <p:txBody>
          <a:bodyPr wrap="square" rtlCol="0">
            <a:spAutoFit/>
          </a:bodyPr>
          <a:lstStyle/>
          <a:p>
            <a:r>
              <a:rPr lang="en-GB" sz="3200" b="1" dirty="0">
                <a:solidFill>
                  <a:srgbClr val="FFFF00"/>
                </a:solidFill>
              </a:rPr>
              <a:t>Elizabeth Fry</a:t>
            </a:r>
          </a:p>
          <a:p>
            <a:r>
              <a:rPr lang="en-GB" sz="4000" b="1" dirty="0">
                <a:solidFill>
                  <a:srgbClr val="FFFF00"/>
                </a:solidFill>
                <a:latin typeface="Calibri" panose="020F0502020204030204" pitchFamily="34" charset="0"/>
                <a:cs typeface="Calibri" panose="020F0502020204030204" pitchFamily="34" charset="0"/>
              </a:rPr>
              <a:t>David Livingstone </a:t>
            </a:r>
            <a:r>
              <a:rPr lang="en-GB" sz="3200" b="1" dirty="0">
                <a:solidFill>
                  <a:srgbClr val="FFFF00"/>
                </a:solidFill>
                <a:latin typeface="Calibri" panose="020F0502020204030204" pitchFamily="34" charset="0"/>
                <a:cs typeface="Calibri" panose="020F0502020204030204" pitchFamily="34" charset="0"/>
              </a:rPr>
              <a:t>1813-1873 AD: missionary and explorer </a:t>
            </a:r>
          </a:p>
        </p:txBody>
      </p:sp>
      <p:sp>
        <p:nvSpPr>
          <p:cNvPr id="9" name="TextBox 8">
            <a:extLst>
              <a:ext uri="{FF2B5EF4-FFF2-40B4-BE49-F238E27FC236}">
                <a16:creationId xmlns:a16="http://schemas.microsoft.com/office/drawing/2014/main" id="{7D06D6BF-744D-43C2-9DE1-31AD48FE2C61}"/>
              </a:ext>
            </a:extLst>
          </p:cNvPr>
          <p:cNvSpPr txBox="1"/>
          <p:nvPr/>
        </p:nvSpPr>
        <p:spPr>
          <a:xfrm>
            <a:off x="5427467" y="4409148"/>
            <a:ext cx="5321046" cy="954107"/>
          </a:xfrm>
          <a:prstGeom prst="rect">
            <a:avLst/>
          </a:prstGeom>
          <a:noFill/>
        </p:spPr>
        <p:txBody>
          <a:bodyPr wrap="square" rtlCol="0">
            <a:spAutoFit/>
          </a:bodyPr>
          <a:lstStyle/>
          <a:p>
            <a:r>
              <a:rPr lang="en-GB" sz="2800" b="1" i="1" dirty="0"/>
              <a:t>“I was compelled by the love of Christ!”</a:t>
            </a:r>
          </a:p>
        </p:txBody>
      </p:sp>
    </p:spTree>
    <p:extLst>
      <p:ext uri="{BB962C8B-B14F-4D97-AF65-F5344CB8AC3E}">
        <p14:creationId xmlns:p14="http://schemas.microsoft.com/office/powerpoint/2010/main" val="2622004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1000"/>
                                        <p:tgtEl>
                                          <p:spTgt spid="9">
                                            <p:txEl>
                                              <p:pRg st="0" end="0"/>
                                            </p:txEl>
                                          </p:spTgt>
                                        </p:tgtEl>
                                      </p:cBhvr>
                                    </p:animEffect>
                                    <p:anim calcmode="lin" valueType="num">
                                      <p:cBhvr>
                                        <p:cTn id="1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5201424"/>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A. Ashley-Cooper</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a:t>
            </a:r>
          </a:p>
        </p:txBody>
      </p:sp>
      <p:sp>
        <p:nvSpPr>
          <p:cNvPr id="4" name="TextBox 3"/>
          <p:cNvSpPr txBox="1"/>
          <p:nvPr/>
        </p:nvSpPr>
        <p:spPr>
          <a:xfrm>
            <a:off x="5391510" y="2582614"/>
            <a:ext cx="6443932" cy="2185214"/>
          </a:xfrm>
          <a:prstGeom prst="rect">
            <a:avLst/>
          </a:prstGeom>
          <a:noFill/>
        </p:spPr>
        <p:txBody>
          <a:bodyPr wrap="square" rtlCol="0">
            <a:spAutoFit/>
          </a:bodyPr>
          <a:lstStyle/>
          <a:p>
            <a:r>
              <a:rPr lang="en-GB" sz="3200" b="1" dirty="0">
                <a:solidFill>
                  <a:srgbClr val="FFFF00"/>
                </a:solidFill>
              </a:rPr>
              <a:t>Elizabeth Fry</a:t>
            </a:r>
          </a:p>
          <a:p>
            <a:r>
              <a:rPr lang="en-GB" sz="3200" b="1" dirty="0">
                <a:solidFill>
                  <a:srgbClr val="FFFF00"/>
                </a:solidFill>
              </a:rPr>
              <a:t>David Livingstone</a:t>
            </a:r>
          </a:p>
          <a:p>
            <a:r>
              <a:rPr lang="en-GB" sz="4000" b="1" dirty="0">
                <a:ln>
                  <a:solidFill>
                    <a:srgbClr val="FFFF00"/>
                  </a:solidFill>
                </a:ln>
                <a:solidFill>
                  <a:srgbClr val="FFFF00"/>
                </a:solidFill>
                <a:latin typeface="Calibri" panose="020F0502020204030204" pitchFamily="34" charset="0"/>
                <a:cs typeface="Calibri" panose="020F0502020204030204" pitchFamily="34" charset="0"/>
              </a:rPr>
              <a:t>George Williams </a:t>
            </a:r>
            <a:r>
              <a:rPr lang="en-GB" sz="3200" b="1" dirty="0">
                <a:ln>
                  <a:solidFill>
                    <a:srgbClr val="FFFF00"/>
                  </a:solidFill>
                </a:ln>
                <a:solidFill>
                  <a:srgbClr val="FFFF00"/>
                </a:solidFill>
                <a:latin typeface="Calibri" panose="020F0502020204030204" pitchFamily="34" charset="0"/>
                <a:cs typeface="Calibri" panose="020F0502020204030204" pitchFamily="34" charset="0"/>
              </a:rPr>
              <a:t>1821-1905 AD: founder of the YMCA</a:t>
            </a:r>
            <a:endParaRPr lang="en-GB" sz="3200" b="1" dirty="0">
              <a:solidFill>
                <a:srgbClr val="FFFF00"/>
              </a:solidFill>
            </a:endParaRPr>
          </a:p>
        </p:txBody>
      </p:sp>
    </p:spTree>
    <p:extLst>
      <p:ext uri="{BB962C8B-B14F-4D97-AF65-F5344CB8AC3E}">
        <p14:creationId xmlns:p14="http://schemas.microsoft.com/office/powerpoint/2010/main" val="5969775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000"/>
                                        <p:tgtEl>
                                          <p:spTgt spid="4">
                                            <p:txEl>
                                              <p:pRg st="2" end="2"/>
                                            </p:txEl>
                                          </p:spTgt>
                                        </p:tgtEl>
                                      </p:cBhvr>
                                    </p:animEffect>
                                    <p:anim calcmode="lin" valueType="num">
                                      <p:cBhvr>
                                        <p:cTn id="1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1000"/>
                                        <p:tgtEl>
                                          <p:spTgt spid="4">
                                            <p:txEl>
                                              <p:pRg st="2" end="2"/>
                                            </p:txEl>
                                          </p:spTgt>
                                        </p:tgtEl>
                                      </p:cBhvr>
                                    </p:animEffect>
                                    <p:anim calcmode="lin" valueType="num">
                                      <p:cBhvr>
                                        <p:cTn id="1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1000"/>
                                        <p:tgtEl>
                                          <p:spTgt spid="4">
                                            <p:txEl>
                                              <p:pRg st="2" end="2"/>
                                            </p:txEl>
                                          </p:spTgt>
                                        </p:tgtEl>
                                      </p:cBhvr>
                                    </p:animEffect>
                                    <p:anim calcmode="lin" valueType="num">
                                      <p:cBhvr>
                                        <p:cTn id="3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8" y="1244600"/>
            <a:ext cx="6485469" cy="5201424"/>
          </a:xfrm>
          <a:prstGeom prst="rect">
            <a:avLst/>
          </a:prstGeom>
          <a:noFill/>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A. Ashley-Cooper</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a:t>
            </a:r>
          </a:p>
        </p:txBody>
      </p:sp>
      <p:sp>
        <p:nvSpPr>
          <p:cNvPr id="4" name="TextBox 3"/>
          <p:cNvSpPr txBox="1"/>
          <p:nvPr/>
        </p:nvSpPr>
        <p:spPr>
          <a:xfrm>
            <a:off x="5382883" y="2506484"/>
            <a:ext cx="6487064" cy="3170099"/>
          </a:xfrm>
          <a:prstGeom prst="rect">
            <a:avLst/>
          </a:prstGeom>
          <a:noFill/>
        </p:spPr>
        <p:txBody>
          <a:bodyPr wrap="square" rtlCol="0">
            <a:spAutoFit/>
          </a:bodyPr>
          <a:lstStyle/>
          <a:p>
            <a:r>
              <a:rPr lang="en-GB" sz="3200" b="1" dirty="0">
                <a:solidFill>
                  <a:srgbClr val="FFFF00"/>
                </a:solidFill>
                <a:latin typeface="Calibri" panose="020F0502020204030204" pitchFamily="34" charset="0"/>
                <a:cs typeface="Calibri" panose="020F0502020204030204" pitchFamily="34" charset="0"/>
              </a:rPr>
              <a:t>Elizabeth Fry</a:t>
            </a:r>
          </a:p>
          <a:p>
            <a:r>
              <a:rPr lang="en-GB" sz="3200" b="1" dirty="0">
                <a:solidFill>
                  <a:srgbClr val="FFFF00"/>
                </a:solidFill>
                <a:latin typeface="Calibri" panose="020F0502020204030204" pitchFamily="34" charset="0"/>
                <a:cs typeface="Calibri" panose="020F0502020204030204" pitchFamily="34" charset="0"/>
              </a:rPr>
              <a:t>David Livingstone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Williams</a:t>
            </a:r>
          </a:p>
          <a:p>
            <a:r>
              <a:rPr lang="en-GB" sz="4000" b="1" dirty="0">
                <a:solidFill>
                  <a:srgbClr val="FFFF00"/>
                </a:solidFill>
                <a:latin typeface="Calibri" panose="020F0502020204030204" pitchFamily="34" charset="0"/>
                <a:cs typeface="Calibri" panose="020F0502020204030204" pitchFamily="34" charset="0"/>
              </a:rPr>
              <a:t>William Booth </a:t>
            </a:r>
            <a:r>
              <a:rPr lang="en-GB" sz="3200" b="1" dirty="0">
                <a:solidFill>
                  <a:srgbClr val="FFFF00"/>
                </a:solidFill>
                <a:latin typeface="Calibri" panose="020F0502020204030204" pitchFamily="34" charset="0"/>
                <a:cs typeface="Calibri" panose="020F0502020204030204" pitchFamily="34" charset="0"/>
              </a:rPr>
              <a:t>1829-1912 AD: founder of the Salvation Army </a:t>
            </a:r>
          </a:p>
          <a:p>
            <a:endParaRPr lang="en-GB" sz="3200" b="1" dirty="0">
              <a:solidFill>
                <a:srgbClr val="FFFF00"/>
              </a:solidFill>
            </a:endParaRPr>
          </a:p>
        </p:txBody>
      </p:sp>
      <p:sp>
        <p:nvSpPr>
          <p:cNvPr id="5" name="TextBox 4"/>
          <p:cNvSpPr txBox="1"/>
          <p:nvPr/>
        </p:nvSpPr>
        <p:spPr>
          <a:xfrm>
            <a:off x="4235570" y="4919008"/>
            <a:ext cx="7815532" cy="1631216"/>
          </a:xfrm>
          <a:prstGeom prst="rect">
            <a:avLst/>
          </a:prstGeom>
          <a:noFill/>
        </p:spPr>
        <p:txBody>
          <a:bodyPr wrap="square" rtlCol="0">
            <a:spAutoFit/>
          </a:bodyPr>
          <a:lstStyle/>
          <a:p>
            <a:r>
              <a:rPr lang="en-GB" sz="2000" b="1" i="1" dirty="0"/>
              <a:t>"While women weep, as they do now, I'll fight; while little children go hungry, as they do now, I'll fight; while men go to prison, in and out, as they do now, I'll fight; while there is a drunkard left, a poor lost girl upon the streets, one dark soul without the light of God, I'll fight-I'll fight to the very end!"</a:t>
            </a:r>
          </a:p>
        </p:txBody>
      </p:sp>
    </p:spTree>
    <p:extLst>
      <p:ext uri="{BB962C8B-B14F-4D97-AF65-F5344CB8AC3E}">
        <p14:creationId xmlns:p14="http://schemas.microsoft.com/office/powerpoint/2010/main" val="17916295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6" y="552416"/>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400" y="1244600"/>
            <a:ext cx="4978400" cy="2062103"/>
          </a:xfrm>
          <a:prstGeom prst="rect">
            <a:avLst/>
          </a:prstGeom>
          <a:noFill/>
        </p:spPr>
        <p:txBody>
          <a:bodyPr wrap="square" rtlCol="0">
            <a:spAutoFit/>
          </a:bodyPr>
          <a:lstStyle/>
          <a:p>
            <a:r>
              <a:rPr lang="en-GB" sz="2400" b="1" dirty="0">
                <a:latin typeface="Calibri" panose="020F0502020204030204" pitchFamily="34" charset="0"/>
                <a:cs typeface="Calibri" panose="020F0502020204030204" pitchFamily="34" charset="0"/>
              </a:rPr>
              <a:t>British values</a:t>
            </a:r>
          </a:p>
          <a:p>
            <a:r>
              <a:rPr lang="en-GB" sz="2400" b="1" dirty="0">
                <a:latin typeface="Calibri" panose="020F0502020204030204" pitchFamily="34" charset="0"/>
                <a:cs typeface="Calibri" panose="020F0502020204030204" pitchFamily="34" charset="0"/>
              </a:rPr>
              <a:t>Ofsted checks</a:t>
            </a:r>
          </a:p>
          <a:p>
            <a:r>
              <a:rPr lang="en-GB" sz="2400" b="1" dirty="0">
                <a:latin typeface="Calibri" panose="020F0502020204030204" pitchFamily="34" charset="0"/>
                <a:cs typeface="Calibri" panose="020F0502020204030204" pitchFamily="34" charset="0"/>
              </a:rPr>
              <a:t>Church activities?</a:t>
            </a:r>
          </a:p>
          <a:p>
            <a:r>
              <a:rPr lang="en-GB" sz="2400" b="1" dirty="0">
                <a:latin typeface="Calibri" panose="020F0502020204030204" pitchFamily="34" charset="0"/>
                <a:cs typeface="Calibri" panose="020F0502020204030204" pitchFamily="34" charset="0"/>
              </a:rPr>
              <a:t>Christian extremists?</a:t>
            </a:r>
          </a:p>
          <a:p>
            <a:r>
              <a:rPr lang="en-GB" sz="3200" b="1" dirty="0">
                <a:latin typeface="Calibri" panose="020F0502020204030204" pitchFamily="34" charset="0"/>
                <a:cs typeface="Calibri" panose="020F0502020204030204" pitchFamily="34" charset="0"/>
              </a:rPr>
              <a:t>Magna Carta 1215 AD</a:t>
            </a:r>
          </a:p>
        </p:txBody>
      </p:sp>
      <p:sp>
        <p:nvSpPr>
          <p:cNvPr id="4" name="TextBox 3"/>
          <p:cNvSpPr txBox="1"/>
          <p:nvPr/>
        </p:nvSpPr>
        <p:spPr>
          <a:xfrm>
            <a:off x="4893733" y="2613892"/>
            <a:ext cx="7298267" cy="1384995"/>
          </a:xfrm>
          <a:prstGeom prst="rect">
            <a:avLst/>
          </a:prstGeom>
          <a:noFill/>
        </p:spPr>
        <p:txBody>
          <a:bodyPr wrap="square" rtlCol="0">
            <a:spAutoFit/>
          </a:bodyPr>
          <a:lstStyle/>
          <a:p>
            <a:r>
              <a:rPr lang="en-GB" sz="2800" b="1" i="1" dirty="0">
                <a:solidFill>
                  <a:srgbClr val="FFFF00"/>
                </a:solidFill>
              </a:rPr>
              <a:t>“The English Church shall be free, and shall have its rights undiminished, and its liberties unimpaired.”</a:t>
            </a:r>
          </a:p>
        </p:txBody>
      </p:sp>
    </p:spTree>
    <p:extLst>
      <p:ext uri="{BB962C8B-B14F-4D97-AF65-F5344CB8AC3E}">
        <p14:creationId xmlns:p14="http://schemas.microsoft.com/office/powerpoint/2010/main" val="279257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a:effectLst>
                  <a:outerShdw blurRad="38100" dist="38100" dir="2700000" algn="tl">
                    <a:srgbClr val="000000">
                      <a:alpha val="43137"/>
                    </a:srgbClr>
                  </a:outerShdw>
                </a:effectLst>
              </a:rPr>
              <a:t>Wishful thinking?</a:t>
            </a:r>
            <a:endParaRPr lang="en-GB" sz="3200" b="1" dirty="0">
              <a:effectLst>
                <a:outerShdw blurRad="38100" dist="38100" dir="2700000" algn="tl">
                  <a:srgbClr val="000000">
                    <a:alpha val="43137"/>
                  </a:srgbClr>
                </a:outerShdw>
              </a:effectLst>
            </a:endParaRPr>
          </a:p>
        </p:txBody>
      </p:sp>
      <p:sp>
        <p:nvSpPr>
          <p:cNvPr id="3" name="TextBox 2"/>
          <p:cNvSpPr txBox="1"/>
          <p:nvPr/>
        </p:nvSpPr>
        <p:spPr>
          <a:xfrm>
            <a:off x="1041398" y="1244600"/>
            <a:ext cx="6485469" cy="5201424"/>
          </a:xfrm>
          <a:prstGeom prst="rect">
            <a:avLst/>
          </a:prstGeom>
          <a:noFill/>
          <a:ln>
            <a:solidFill>
              <a:srgbClr val="002060"/>
            </a:solidFill>
          </a:ln>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A. Ashley-Cooper</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a:t>
            </a:r>
          </a:p>
        </p:txBody>
      </p:sp>
      <p:sp>
        <p:nvSpPr>
          <p:cNvPr id="4" name="TextBox 3"/>
          <p:cNvSpPr txBox="1"/>
          <p:nvPr/>
        </p:nvSpPr>
        <p:spPr>
          <a:xfrm>
            <a:off x="5333999" y="2506484"/>
            <a:ext cx="6485469" cy="3170099"/>
          </a:xfrm>
          <a:prstGeom prst="rect">
            <a:avLst/>
          </a:prstGeom>
          <a:noFill/>
        </p:spPr>
        <p:txBody>
          <a:bodyPr wrap="square" rtlCol="0">
            <a:spAutoFit/>
          </a:bodyPr>
          <a:lstStyle/>
          <a:p>
            <a:r>
              <a:rPr lang="en-GB" sz="3200" b="1" dirty="0">
                <a:solidFill>
                  <a:srgbClr val="FFFF00"/>
                </a:solidFill>
                <a:latin typeface="Calibri" panose="020F0502020204030204" pitchFamily="34" charset="0"/>
                <a:cs typeface="Calibri" panose="020F0502020204030204" pitchFamily="34" charset="0"/>
              </a:rPr>
              <a:t>Elizabeth Fry</a:t>
            </a:r>
          </a:p>
          <a:p>
            <a:r>
              <a:rPr lang="en-GB" sz="3200" b="1" dirty="0">
                <a:solidFill>
                  <a:srgbClr val="FFFF00"/>
                </a:solidFill>
                <a:latin typeface="Calibri" panose="020F0502020204030204" pitchFamily="34" charset="0"/>
                <a:cs typeface="Calibri" panose="020F0502020204030204" pitchFamily="34" charset="0"/>
              </a:rPr>
              <a:t>David Livingstone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Williams</a:t>
            </a:r>
          </a:p>
          <a:p>
            <a:r>
              <a:rPr lang="en-GB" sz="3200" b="1" dirty="0">
                <a:solidFill>
                  <a:srgbClr val="FFFF00"/>
                </a:solidFill>
                <a:latin typeface="Calibri" panose="020F0502020204030204" pitchFamily="34" charset="0"/>
                <a:cs typeface="Calibri" panose="020F0502020204030204" pitchFamily="34" charset="0"/>
              </a:rPr>
              <a:t>William Booth</a:t>
            </a:r>
          </a:p>
          <a:p>
            <a:r>
              <a:rPr lang="en-GB" sz="4000" b="1" dirty="0">
                <a:solidFill>
                  <a:srgbClr val="FFFF00"/>
                </a:solidFill>
                <a:latin typeface="Calibri" panose="020F0502020204030204" pitchFamily="34" charset="0"/>
                <a:cs typeface="Calibri" panose="020F0502020204030204" pitchFamily="34" charset="0"/>
              </a:rPr>
              <a:t>Dr. Barnardo </a:t>
            </a:r>
            <a:r>
              <a:rPr lang="en-GB" sz="3200" b="1" dirty="0">
                <a:solidFill>
                  <a:srgbClr val="FFFF00"/>
                </a:solidFill>
                <a:latin typeface="Calibri" panose="020F0502020204030204" pitchFamily="34" charset="0"/>
                <a:cs typeface="Calibri" panose="020F0502020204030204" pitchFamily="34" charset="0"/>
              </a:rPr>
              <a:t>1845-1905 AD: founder of Barnardo’s Homes</a:t>
            </a:r>
          </a:p>
        </p:txBody>
      </p:sp>
      <p:sp>
        <p:nvSpPr>
          <p:cNvPr id="11" name="TextBox 10"/>
          <p:cNvSpPr txBox="1"/>
          <p:nvPr/>
        </p:nvSpPr>
        <p:spPr>
          <a:xfrm>
            <a:off x="4270075" y="5213060"/>
            <a:ext cx="7921925" cy="1477328"/>
          </a:xfrm>
          <a:prstGeom prst="rect">
            <a:avLst/>
          </a:prstGeom>
          <a:noFill/>
        </p:spPr>
        <p:txBody>
          <a:bodyPr wrap="square" rtlCol="0">
            <a:spAutoFit/>
          </a:bodyPr>
          <a:lstStyle/>
          <a:p>
            <a:r>
              <a:rPr lang="en-GB" b="1" i="1" dirty="0"/>
              <a:t>:</a:t>
            </a:r>
          </a:p>
          <a:p>
            <a:r>
              <a:rPr lang="en-GB" b="1" i="1" dirty="0"/>
              <a:t>“The Bible, as a revelation from God, was not designed to give us all the information we might desire, nor to solve all the questions about which the human soul is perplexed, but to impart enough to be a safe guide to the haven of eternal rest.”</a:t>
            </a:r>
            <a:endParaRPr lang="en-GB" dirty="0"/>
          </a:p>
        </p:txBody>
      </p:sp>
    </p:spTree>
    <p:extLst>
      <p:ext uri="{BB962C8B-B14F-4D97-AF65-F5344CB8AC3E}">
        <p14:creationId xmlns:p14="http://schemas.microsoft.com/office/powerpoint/2010/main" val="1533161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anim calcmode="lin" valueType="num">
                                      <p:cBhvr>
                                        <p:cTn id="13"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1000"/>
                                        <p:tgtEl>
                                          <p:spTgt spid="11">
                                            <p:txEl>
                                              <p:pRg st="0" end="0"/>
                                            </p:txEl>
                                          </p:spTgt>
                                        </p:tgtEl>
                                      </p:cBhvr>
                                    </p:animEffect>
                                    <p:anim calcmode="lin" valueType="num">
                                      <p:cBhvr>
                                        <p:cTn id="1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69349"/>
            <a:ext cx="9448800" cy="844904"/>
          </a:xfrm>
        </p:spPr>
        <p:txBody>
          <a:bodyPr anchor="t">
            <a:normAutofit/>
          </a:bodyPr>
          <a:lstStyle/>
          <a:p>
            <a:pPr algn="r"/>
            <a:r>
              <a:rPr lang="en-GB" sz="3200" b="1">
                <a:effectLst>
                  <a:outerShdw blurRad="38100" dist="38100" dir="2700000" algn="tl">
                    <a:srgbClr val="000000">
                      <a:alpha val="43137"/>
                    </a:srgbClr>
                  </a:outerShdw>
                </a:effectLst>
              </a:rPr>
              <a:t>Wishful thinking?</a:t>
            </a:r>
            <a:endParaRPr lang="en-GB" sz="3200" b="1" dirty="0">
              <a:effectLst>
                <a:outerShdw blurRad="38100" dist="38100" dir="2700000" algn="tl">
                  <a:srgbClr val="000000">
                    <a:alpha val="43137"/>
                  </a:srgbClr>
                </a:outerShdw>
              </a:effectLst>
            </a:endParaRPr>
          </a:p>
        </p:txBody>
      </p:sp>
      <p:sp>
        <p:nvSpPr>
          <p:cNvPr id="3" name="TextBox 2"/>
          <p:cNvSpPr txBox="1"/>
          <p:nvPr/>
        </p:nvSpPr>
        <p:spPr>
          <a:xfrm>
            <a:off x="1041398" y="1244600"/>
            <a:ext cx="6485469" cy="5201424"/>
          </a:xfrm>
          <a:prstGeom prst="rect">
            <a:avLst/>
          </a:prstGeom>
          <a:noFill/>
          <a:ln>
            <a:solidFill>
              <a:srgbClr val="002060"/>
            </a:solidFill>
          </a:ln>
        </p:spPr>
        <p:txBody>
          <a:bodyPr wrap="square" rtlCol="0">
            <a:spAutoFit/>
          </a:bodyPr>
          <a:lstStyle/>
          <a:p>
            <a:r>
              <a:rPr lang="en-GB" sz="4400" b="1" dirty="0">
                <a:ln w="12700">
                  <a:solidFill>
                    <a:srgbClr val="FF0000"/>
                  </a:solidFill>
                </a:ln>
                <a:latin typeface="Calibri" panose="020F0502020204030204" pitchFamily="34" charset="0"/>
                <a:cs typeface="Calibri" panose="020F0502020204030204" pitchFamily="34" charset="0"/>
              </a:rPr>
              <a:t>Legacy of the Reformation</a:t>
            </a:r>
          </a:p>
          <a:p>
            <a:r>
              <a:rPr lang="en-GB" sz="4000" b="1" dirty="0">
                <a:ln>
                  <a:solidFill>
                    <a:srgbClr val="FFFF00"/>
                  </a:solidFill>
                </a:ln>
                <a:latin typeface="Calibri" panose="020F0502020204030204" pitchFamily="34" charset="0"/>
                <a:cs typeface="Calibri" panose="020F0502020204030204" pitchFamily="34" charset="0"/>
              </a:rPr>
              <a:t>Evangelical Revival in England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Whitfield</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John Wesley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Robert Raikes</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Wilberforce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Clapham ‘sect’</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William Carey</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A. Ashley-Cooper</a:t>
            </a:r>
          </a:p>
          <a:p>
            <a:r>
              <a:rPr lang="en-GB" sz="2400" b="1" dirty="0">
                <a:ln>
                  <a:solidFill>
                    <a:srgbClr val="FFFF00"/>
                  </a:solidFill>
                </a:ln>
                <a:solidFill>
                  <a:srgbClr val="FFFF00"/>
                </a:solidFill>
                <a:latin typeface="Calibri" panose="020F0502020204030204" pitchFamily="34" charset="0"/>
                <a:cs typeface="Calibri" panose="020F0502020204030204" pitchFamily="34" charset="0"/>
              </a:rPr>
              <a:t>(7</a:t>
            </a:r>
            <a:r>
              <a:rPr lang="en-GB" sz="2400" b="1" baseline="30000" dirty="0">
                <a:ln>
                  <a:solidFill>
                    <a:srgbClr val="FFFF00"/>
                  </a:solidFill>
                </a:ln>
                <a:solidFill>
                  <a:srgbClr val="FFFF00"/>
                </a:solidFill>
                <a:latin typeface="Calibri" panose="020F0502020204030204" pitchFamily="34" charset="0"/>
                <a:cs typeface="Calibri" panose="020F0502020204030204" pitchFamily="34" charset="0"/>
              </a:rPr>
              <a:t>th</a:t>
            </a:r>
            <a:r>
              <a:rPr lang="en-GB" sz="2400" b="1" dirty="0">
                <a:ln>
                  <a:solidFill>
                    <a:srgbClr val="FFFF00"/>
                  </a:solidFill>
                </a:ln>
                <a:solidFill>
                  <a:srgbClr val="FFFF00"/>
                </a:solidFill>
                <a:latin typeface="Calibri" panose="020F0502020204030204" pitchFamily="34" charset="0"/>
                <a:cs typeface="Calibri" panose="020F0502020204030204" pitchFamily="34" charset="0"/>
              </a:rPr>
              <a:t> Earl of Shaftesbury)</a:t>
            </a:r>
          </a:p>
        </p:txBody>
      </p:sp>
      <p:sp>
        <p:nvSpPr>
          <p:cNvPr id="4" name="TextBox 3"/>
          <p:cNvSpPr txBox="1"/>
          <p:nvPr/>
        </p:nvSpPr>
        <p:spPr>
          <a:xfrm>
            <a:off x="5391509" y="2506484"/>
            <a:ext cx="6800491" cy="3231654"/>
          </a:xfrm>
          <a:prstGeom prst="rect">
            <a:avLst/>
          </a:prstGeom>
          <a:noFill/>
        </p:spPr>
        <p:txBody>
          <a:bodyPr wrap="square" rtlCol="0">
            <a:spAutoFit/>
          </a:bodyPr>
          <a:lstStyle/>
          <a:p>
            <a:r>
              <a:rPr lang="en-GB" sz="3200" b="1" dirty="0">
                <a:solidFill>
                  <a:srgbClr val="FFFF00"/>
                </a:solidFill>
                <a:latin typeface="Calibri" panose="020F0502020204030204" pitchFamily="34" charset="0"/>
                <a:cs typeface="Calibri" panose="020F0502020204030204" pitchFamily="34" charset="0"/>
              </a:rPr>
              <a:t>Elizabeth Fry</a:t>
            </a:r>
          </a:p>
          <a:p>
            <a:r>
              <a:rPr lang="en-GB" sz="3200" b="1" dirty="0">
                <a:solidFill>
                  <a:srgbClr val="FFFF00"/>
                </a:solidFill>
                <a:latin typeface="Calibri" panose="020F0502020204030204" pitchFamily="34" charset="0"/>
                <a:cs typeface="Calibri" panose="020F0502020204030204" pitchFamily="34" charset="0"/>
              </a:rPr>
              <a:t>David Livingstone</a:t>
            </a:r>
          </a:p>
          <a:p>
            <a:r>
              <a:rPr lang="en-GB" sz="3200" b="1" dirty="0">
                <a:ln>
                  <a:solidFill>
                    <a:srgbClr val="FFFF00"/>
                  </a:solidFill>
                </a:ln>
                <a:solidFill>
                  <a:srgbClr val="FFFF00"/>
                </a:solidFill>
                <a:latin typeface="Calibri" panose="020F0502020204030204" pitchFamily="34" charset="0"/>
                <a:cs typeface="Calibri" panose="020F0502020204030204" pitchFamily="34" charset="0"/>
              </a:rPr>
              <a:t>George Williams</a:t>
            </a:r>
          </a:p>
          <a:p>
            <a:r>
              <a:rPr lang="en-GB" sz="3200" b="1" dirty="0">
                <a:solidFill>
                  <a:srgbClr val="FFFF00"/>
                </a:solidFill>
                <a:latin typeface="Calibri" panose="020F0502020204030204" pitchFamily="34" charset="0"/>
                <a:cs typeface="Calibri" panose="020F0502020204030204" pitchFamily="34" charset="0"/>
              </a:rPr>
              <a:t>William Booth</a:t>
            </a:r>
          </a:p>
          <a:p>
            <a:r>
              <a:rPr lang="en-GB" sz="3600" b="1" dirty="0">
                <a:solidFill>
                  <a:srgbClr val="FFFF00"/>
                </a:solidFill>
                <a:latin typeface="Calibri" panose="020F0502020204030204" pitchFamily="34" charset="0"/>
                <a:cs typeface="Calibri" panose="020F0502020204030204" pitchFamily="34" charset="0"/>
              </a:rPr>
              <a:t>Dr. Barnardo</a:t>
            </a:r>
          </a:p>
          <a:p>
            <a:r>
              <a:rPr lang="en-GB" sz="4000" b="1" dirty="0">
                <a:solidFill>
                  <a:srgbClr val="FFFF00"/>
                </a:solidFill>
                <a:latin typeface="Calibri" panose="020F0502020204030204" pitchFamily="34" charset="0"/>
                <a:cs typeface="Calibri" panose="020F0502020204030204" pitchFamily="34" charset="0"/>
              </a:rPr>
              <a:t>David Lloyd George </a:t>
            </a:r>
            <a:r>
              <a:rPr lang="en-GB" sz="3200" b="1" dirty="0">
                <a:solidFill>
                  <a:srgbClr val="FFFF00"/>
                </a:solidFill>
                <a:latin typeface="Calibri" panose="020F0502020204030204" pitchFamily="34" charset="0"/>
                <a:cs typeface="Calibri" panose="020F0502020204030204" pitchFamily="34" charset="0"/>
              </a:rPr>
              <a:t>1863-1945</a:t>
            </a:r>
          </a:p>
        </p:txBody>
      </p:sp>
      <p:sp>
        <p:nvSpPr>
          <p:cNvPr id="8" name="TextBox 7">
            <a:extLst>
              <a:ext uri="{FF2B5EF4-FFF2-40B4-BE49-F238E27FC236}">
                <a16:creationId xmlns:a16="http://schemas.microsoft.com/office/drawing/2014/main" id="{1C74E2A6-F09D-4E66-A7C8-80756DB2322C}"/>
              </a:ext>
            </a:extLst>
          </p:cNvPr>
          <p:cNvSpPr txBox="1"/>
          <p:nvPr/>
        </p:nvSpPr>
        <p:spPr>
          <a:xfrm>
            <a:off x="4649638" y="5522694"/>
            <a:ext cx="7542362" cy="923330"/>
          </a:xfrm>
          <a:prstGeom prst="rect">
            <a:avLst/>
          </a:prstGeom>
          <a:noFill/>
        </p:spPr>
        <p:txBody>
          <a:bodyPr wrap="square" rtlCol="0">
            <a:spAutoFit/>
          </a:bodyPr>
          <a:lstStyle/>
          <a:p>
            <a:r>
              <a:rPr lang="en-GB" b="1" i="1" dirty="0"/>
              <a:t>“The material conditions of this country will not improve until there comes a spiritual awakening, and I charge you ministers with the responsibility of promoting and fostering such a revival”.  </a:t>
            </a:r>
            <a:endParaRPr lang="en-GB" b="1" dirty="0"/>
          </a:p>
        </p:txBody>
      </p:sp>
    </p:spTree>
    <p:extLst>
      <p:ext uri="{BB962C8B-B14F-4D97-AF65-F5344CB8AC3E}">
        <p14:creationId xmlns:p14="http://schemas.microsoft.com/office/powerpoint/2010/main" val="6306768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93334"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9867" y="2269067"/>
            <a:ext cx="4978400" cy="707886"/>
          </a:xfrm>
          <a:prstGeom prst="rect">
            <a:avLst/>
          </a:prstGeom>
          <a:noFill/>
        </p:spPr>
        <p:txBody>
          <a:bodyPr wrap="square" rtlCol="0">
            <a:spAutoFit/>
          </a:bodyPr>
          <a:lstStyle/>
          <a:p>
            <a:r>
              <a:rPr lang="en-GB" sz="4000" b="1" dirty="0">
                <a:latin typeface="Calibri" panose="020F0502020204030204" pitchFamily="34" charset="0"/>
                <a:cs typeface="Calibri" panose="020F0502020204030204" pitchFamily="34" charset="0"/>
              </a:rPr>
              <a:t>Freedom movement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388853"/>
            <a:ext cx="2374045" cy="2407338"/>
          </a:xfrm>
          <a:prstGeom prst="rect">
            <a:avLst/>
          </a:prstGeom>
        </p:spPr>
      </p:pic>
    </p:spTree>
    <p:extLst>
      <p:ext uri="{BB962C8B-B14F-4D97-AF65-F5344CB8AC3E}">
        <p14:creationId xmlns:p14="http://schemas.microsoft.com/office/powerpoint/2010/main" val="358407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52415"/>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7214080" cy="1077218"/>
          </a:xfrm>
          <a:prstGeom prst="rect">
            <a:avLst/>
          </a:prstGeom>
          <a:noFill/>
        </p:spPr>
        <p:txBody>
          <a:bodyPr wrap="square" rtlCol="0">
            <a:spAutoFit/>
          </a:bodyPr>
          <a:lstStyle/>
          <a:p>
            <a:r>
              <a:rPr lang="en-GB" sz="3200" b="1" dirty="0">
                <a:ln>
                  <a:solidFill>
                    <a:schemeClr val="accent1"/>
                  </a:solidFill>
                </a:ln>
                <a:latin typeface="Calibri" panose="020F0502020204030204" pitchFamily="34" charset="0"/>
                <a:cs typeface="Calibri" panose="020F0502020204030204" pitchFamily="34" charset="0"/>
              </a:rPr>
              <a:t>Pre Freedom movement</a:t>
            </a:r>
          </a:p>
          <a:p>
            <a:r>
              <a:rPr lang="en-GB" sz="3200" b="1" dirty="0">
                <a:ln>
                  <a:solidFill>
                    <a:schemeClr val="tx1"/>
                  </a:solidFill>
                </a:ln>
                <a:solidFill>
                  <a:srgbClr val="FFFF00"/>
                </a:solidFill>
                <a:latin typeface="Calibri" panose="020F0502020204030204" pitchFamily="34" charset="0"/>
                <a:cs typeface="Calibri" panose="020F0502020204030204" pitchFamily="34" charset="0"/>
              </a:rPr>
              <a:t>Evolution of Roman Catholic teaching</a:t>
            </a:r>
          </a:p>
        </p:txBody>
      </p:sp>
    </p:spTree>
    <p:extLst>
      <p:ext uri="{BB962C8B-B14F-4D97-AF65-F5344CB8AC3E}">
        <p14:creationId xmlns:p14="http://schemas.microsoft.com/office/powerpoint/2010/main" val="374315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BD9E-B2E8-4C97-BA53-997F268A1B4B}"/>
              </a:ext>
            </a:extLst>
          </p:cNvPr>
          <p:cNvSpPr>
            <a:spLocks noGrp="1"/>
          </p:cNvSpPr>
          <p:nvPr>
            <p:ph type="ctrTitle"/>
          </p:nvPr>
        </p:nvSpPr>
        <p:spPr>
          <a:xfrm>
            <a:off x="1684867" y="543949"/>
            <a:ext cx="9448800" cy="844904"/>
          </a:xfrm>
        </p:spPr>
        <p:txBody>
          <a:bodyPr anchor="t">
            <a:normAutofit/>
          </a:bodyPr>
          <a:lstStyle/>
          <a:p>
            <a:pPr algn="r"/>
            <a:r>
              <a:rPr lang="en-GB" sz="3200" b="1" dirty="0">
                <a:effectLst>
                  <a:outerShdw blurRad="38100" dist="38100" dir="2700000" algn="tl">
                    <a:srgbClr val="000000">
                      <a:alpha val="43137"/>
                    </a:srgbClr>
                  </a:outerShdw>
                </a:effectLst>
              </a:rPr>
              <a:t>Wishful thinking?</a:t>
            </a:r>
          </a:p>
        </p:txBody>
      </p:sp>
      <p:sp>
        <p:nvSpPr>
          <p:cNvPr id="3" name="TextBox 2"/>
          <p:cNvSpPr txBox="1"/>
          <p:nvPr/>
        </p:nvSpPr>
        <p:spPr>
          <a:xfrm>
            <a:off x="1041399" y="1244600"/>
            <a:ext cx="6468533" cy="1446550"/>
          </a:xfrm>
          <a:prstGeom prst="rect">
            <a:avLst/>
          </a:prstGeom>
          <a:noFill/>
        </p:spPr>
        <p:txBody>
          <a:bodyPr wrap="square" rtlCol="0">
            <a:spAutoFit/>
          </a:bodyPr>
          <a:lstStyle/>
          <a:p>
            <a:r>
              <a:rPr lang="en-GB" sz="3200" b="1" dirty="0">
                <a:latin typeface="Calibri" panose="020F0502020204030204" pitchFamily="34" charset="0"/>
                <a:cs typeface="Calibri" panose="020F0502020204030204" pitchFamily="34" charset="0"/>
              </a:rPr>
              <a:t>Pre Freedom movement</a:t>
            </a:r>
          </a:p>
          <a:p>
            <a:r>
              <a:rPr lang="en-GB" sz="2400" b="1" dirty="0">
                <a:ln>
                  <a:solidFill>
                    <a:schemeClr val="tx1"/>
                  </a:solidFill>
                </a:ln>
                <a:solidFill>
                  <a:srgbClr val="FFFF00"/>
                </a:solidFill>
                <a:latin typeface="Calibri" panose="020F0502020204030204" pitchFamily="34" charset="0"/>
                <a:cs typeface="Calibri" panose="020F0502020204030204" pitchFamily="34" charset="0"/>
              </a:rPr>
              <a:t>Evolution of Roman Catholic teaching</a:t>
            </a:r>
          </a:p>
          <a:p>
            <a:r>
              <a:rPr lang="en-GB" sz="3200" b="1" dirty="0">
                <a:ln>
                  <a:solidFill>
                    <a:schemeClr val="tx1"/>
                  </a:solidFill>
                </a:ln>
                <a:solidFill>
                  <a:srgbClr val="FFFF00"/>
                </a:solidFill>
                <a:latin typeface="Calibri" panose="020F0502020204030204" pitchFamily="34" charset="0"/>
                <a:cs typeface="Calibri" panose="020F0502020204030204" pitchFamily="34" charset="0"/>
              </a:rPr>
              <a:t>East/west schism 1054 AD</a:t>
            </a:r>
          </a:p>
        </p:txBody>
      </p:sp>
    </p:spTree>
    <p:extLst>
      <p:ext uri="{BB962C8B-B14F-4D97-AF65-F5344CB8AC3E}">
        <p14:creationId xmlns:p14="http://schemas.microsoft.com/office/powerpoint/2010/main" val="428611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3082</TotalTime>
  <Words>1993</Words>
  <Application>Microsoft Office PowerPoint</Application>
  <PresentationFormat>Widescreen</PresentationFormat>
  <Paragraphs>469</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Century Gothic</vt:lpstr>
      <vt:lpstr>Wingdings</vt:lpstr>
      <vt:lpstr>Vapor Trail</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lpstr>Wishful thinking?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Sombre diagnosis</dc:title>
  <dc:creator>IT Team</dc:creator>
  <cp:lastModifiedBy>IT Team</cp:lastModifiedBy>
  <cp:revision>216</cp:revision>
  <dcterms:created xsi:type="dcterms:W3CDTF">2017-06-19T07:11:13Z</dcterms:created>
  <dcterms:modified xsi:type="dcterms:W3CDTF">2017-11-08T18:16:00Z</dcterms:modified>
</cp:coreProperties>
</file>